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0" r:id="rId2"/>
    <p:sldId id="264" r:id="rId3"/>
    <p:sldId id="262" r:id="rId4"/>
    <p:sldId id="266" r:id="rId5"/>
    <p:sldId id="265" r:id="rId6"/>
    <p:sldId id="275" r:id="rId7"/>
    <p:sldId id="267" r:id="rId8"/>
    <p:sldId id="272" r:id="rId9"/>
    <p:sldId id="274"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C80"/>
    <a:srgbClr val="D9D9D9"/>
    <a:srgbClr val="0099FF"/>
    <a:srgbClr val="7F7F7F"/>
    <a:srgbClr val="99CCFF"/>
    <a:srgbClr val="FF9999"/>
    <a:srgbClr val="66CCFF"/>
    <a:srgbClr val="FFFFFF"/>
    <a:srgbClr val="0000FF"/>
    <a:srgbClr val="3E518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95" autoAdjust="0"/>
    <p:restoredTop sz="96884" autoAdjust="0"/>
  </p:normalViewPr>
  <p:slideViewPr>
    <p:cSldViewPr snapToGrid="0">
      <p:cViewPr>
        <p:scale>
          <a:sx n="125" d="100"/>
          <a:sy n="125" d="100"/>
        </p:scale>
        <p:origin x="267" y="20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3752164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3211315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18460104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2962952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3878033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1767385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534968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3496546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706141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2175389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59DB921-B075-44A9-9A57-87B754C8EE26}" type="datetimeFigureOut">
              <a:rPr kumimoji="1" lang="ja-JP" altLang="en-US" smtClean="0"/>
              <a:t>2024/4/23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261753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9DB921-B075-44A9-9A57-87B754C8EE26}" type="datetimeFigureOut">
              <a:rPr kumimoji="1" lang="ja-JP" altLang="en-US" smtClean="0"/>
              <a:t>2024/4/23</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A9F5BF-A8B5-4925-B18D-09DC4C8F32C2}" type="slidenum">
              <a:rPr kumimoji="1" lang="ja-JP" altLang="en-US" smtClean="0"/>
              <a:t>‹#›</a:t>
            </a:fld>
            <a:endParaRPr kumimoji="1" lang="ja-JP" altLang="en-US"/>
          </a:p>
        </p:txBody>
      </p:sp>
    </p:spTree>
    <p:extLst>
      <p:ext uri="{BB962C8B-B14F-4D97-AF65-F5344CB8AC3E}">
        <p14:creationId xmlns:p14="http://schemas.microsoft.com/office/powerpoint/2010/main" val="14537490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hyperlink" Target="https://bit.ly/4bG3913" TargetMode="External"/><Relationship Id="rId7" Type="http://schemas.openxmlformats.org/officeDocument/2006/relationships/image" Target="../media/image8.pn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7"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microsoft.com/office/2007/relationships/hdphoto" Target="../media/hdphoto1.wdp"/><Relationship Id="rId7" Type="http://schemas.openxmlformats.org/officeDocument/2006/relationships/image" Target="../media/image24.sv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p:cNvGrpSpPr/>
        <p:nvPr/>
      </p:nvGrpSpPr>
      <p:grpSpPr>
        <a:xfrm>
          <a:off x="0" y="0"/>
          <a:ext cx="0" cy="0"/>
          <a:chOff x="0" y="0"/>
          <a:chExt cx="0" cy="0"/>
        </a:xfrm>
      </p:grpSpPr>
      <p:sp>
        <p:nvSpPr>
          <p:cNvPr id="12" name="背景">
            <a:extLst>
              <a:ext uri="{FF2B5EF4-FFF2-40B4-BE49-F238E27FC236}">
                <a16:creationId xmlns:a16="http://schemas.microsoft.com/office/drawing/2014/main" id="{61C62ECA-E3F6-7B91-E9CD-C6FF2AE97A8B}"/>
              </a:ext>
            </a:extLst>
          </p:cNvPr>
          <p:cNvSpPr/>
          <p:nvPr/>
        </p:nvSpPr>
        <p:spPr>
          <a:xfrm>
            <a:off x="0" y="4351"/>
            <a:ext cx="9144000" cy="6853649"/>
          </a:xfrm>
          <a:prstGeom prst="rect">
            <a:avLst/>
          </a:prstGeom>
          <a:solidFill>
            <a:srgbClr val="CCD5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2" name="Image" descr="グラフィカル ユーザー インターフェイス, Web サイト&#10;&#10;自動的に生成された説明" hidden="1">
            <a:extLst>
              <a:ext uri="{FF2B5EF4-FFF2-40B4-BE49-F238E27FC236}">
                <a16:creationId xmlns:a16="http://schemas.microsoft.com/office/drawing/2014/main" id="{44360444-232C-5F58-12F3-C53F45A54661}"/>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4571"/>
          <a:stretch/>
        </p:blipFill>
        <p:spPr>
          <a:xfrm>
            <a:off x="-2" y="716687"/>
            <a:ext cx="9144001" cy="4986260"/>
          </a:xfrm>
          <a:prstGeom prst="rect">
            <a:avLst/>
          </a:prstGeom>
        </p:spPr>
      </p:pic>
      <p:sp>
        <p:nvSpPr>
          <p:cNvPr id="2" name="BACK">
            <a:extLst>
              <a:ext uri="{FF2B5EF4-FFF2-40B4-BE49-F238E27FC236}">
                <a16:creationId xmlns:a16="http://schemas.microsoft.com/office/drawing/2014/main" id="{A3D7361B-842A-1819-DEB4-81F315D03593}"/>
              </a:ext>
            </a:extLst>
          </p:cNvPr>
          <p:cNvSpPr/>
          <p:nvPr/>
        </p:nvSpPr>
        <p:spPr>
          <a:xfrm>
            <a:off x="215996" y="737943"/>
            <a:ext cx="8711323" cy="4693448"/>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ブループリント" hidden="1">
            <a:extLst>
              <a:ext uri="{FF2B5EF4-FFF2-40B4-BE49-F238E27FC236}">
                <a16:creationId xmlns:a16="http://schemas.microsoft.com/office/drawing/2014/main" id="{5344AB34-C882-DDAA-D6C0-4815BE40BF37}"/>
              </a:ext>
            </a:extLst>
          </p:cNvPr>
          <p:cNvPicPr>
            <a:picLocks noChangeAspect="1"/>
          </p:cNvPicPr>
          <p:nvPr/>
        </p:nvPicPr>
        <p:blipFill>
          <a:blip r:embed="rId3"/>
          <a:stretch>
            <a:fillRect/>
          </a:stretch>
        </p:blipFill>
        <p:spPr>
          <a:xfrm>
            <a:off x="3888116" y="3727767"/>
            <a:ext cx="5039542" cy="1708840"/>
          </a:xfrm>
          <a:prstGeom prst="rect">
            <a:avLst/>
          </a:prstGeom>
        </p:spPr>
      </p:pic>
      <p:sp>
        <p:nvSpPr>
          <p:cNvPr id="16" name="ソースコード">
            <a:extLst>
              <a:ext uri="{FF2B5EF4-FFF2-40B4-BE49-F238E27FC236}">
                <a16:creationId xmlns:a16="http://schemas.microsoft.com/office/drawing/2014/main" id="{A70AB4CE-178E-F470-40B4-C69511BDAF1D}"/>
              </a:ext>
            </a:extLst>
          </p:cNvPr>
          <p:cNvSpPr txBox="1"/>
          <p:nvPr/>
        </p:nvSpPr>
        <p:spPr>
          <a:xfrm>
            <a:off x="181295" y="737943"/>
            <a:ext cx="284052" cy="4713598"/>
          </a:xfrm>
          <a:prstGeom prst="rect">
            <a:avLst/>
          </a:prstGeom>
          <a:noFill/>
          <a:ln w="38100">
            <a:noFill/>
          </a:ln>
        </p:spPr>
        <p:txBody>
          <a:bodyPr wrap="square" rtlCol="0">
            <a:spAutoFit/>
          </a:bodyPr>
          <a:lstStyle/>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1</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2</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3</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4</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5</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6</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7</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8</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9</a:t>
            </a:r>
          </a:p>
          <a:p>
            <a:pPr algn="r"/>
            <a:r>
              <a:rPr kumimoji="1" lang="en-US" altLang="ja-JP" sz="770" b="1" dirty="0">
                <a:solidFill>
                  <a:schemeClr val="bg1">
                    <a:lumMod val="50000"/>
                  </a:schemeClr>
                </a:solidFill>
                <a:latin typeface="ＭＳ ゴシック" panose="020B0609070205080204" pitchFamily="49" charset="-128"/>
                <a:ea typeface="ＭＳ ゴシック" panose="020B0609070205080204" pitchFamily="49" charset="-128"/>
              </a:rPr>
              <a:t>10</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11</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12</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13</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14</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15</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16</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17</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18</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19</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20</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21</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22</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23</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24</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25</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26</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27</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28</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29</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30</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31</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32</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33</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34</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35</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36</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37</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38</a:t>
            </a:r>
          </a:p>
          <a:p>
            <a:pPr algn="r"/>
            <a:r>
              <a:rPr kumimoji="1" lang="en-US" altLang="ja-JP" sz="770" b="1" dirty="0">
                <a:solidFill>
                  <a:schemeClr val="bg1">
                    <a:lumMod val="50000"/>
                  </a:schemeClr>
                </a:solidFill>
                <a:latin typeface="ＭＳ Ｐゴシック" panose="020B0600070205080204" pitchFamily="50" charset="-128"/>
                <a:ea typeface="ＭＳ Ｐゴシック" panose="020B0600070205080204" pitchFamily="50" charset="-128"/>
              </a:rPr>
              <a:t>39</a:t>
            </a:r>
          </a:p>
        </p:txBody>
      </p:sp>
      <p:sp>
        <p:nvSpPr>
          <p:cNvPr id="3" name="ソースコード">
            <a:extLst>
              <a:ext uri="{FF2B5EF4-FFF2-40B4-BE49-F238E27FC236}">
                <a16:creationId xmlns:a16="http://schemas.microsoft.com/office/drawing/2014/main" id="{29BB6627-9179-E6FB-0F72-AEC8269B107D}"/>
              </a:ext>
            </a:extLst>
          </p:cNvPr>
          <p:cNvSpPr txBox="1"/>
          <p:nvPr/>
        </p:nvSpPr>
        <p:spPr>
          <a:xfrm>
            <a:off x="500048" y="737943"/>
            <a:ext cx="3672800" cy="4713598"/>
          </a:xfrm>
          <a:prstGeom prst="rect">
            <a:avLst/>
          </a:prstGeom>
          <a:noFill/>
          <a:ln w="38100">
            <a:noFill/>
          </a:ln>
        </p:spPr>
        <p:txBody>
          <a:bodyPr wrap="square" rtlCol="0">
            <a:spAutoFit/>
          </a:bodyPr>
          <a:lstStyle/>
          <a:p>
            <a:r>
              <a:rPr lang="en-US" altLang="ja-JP" sz="770" dirty="0">
                <a:solidFill>
                  <a:srgbClr val="0000FF"/>
                </a:solidFill>
                <a:latin typeface="ＭＳ ゴシック" panose="020B0609070205080204" pitchFamily="49" charset="-128"/>
                <a:ea typeface="ＭＳ ゴシック" panose="020B0609070205080204" pitchFamily="49" charset="-128"/>
              </a:rPr>
              <a:t>using</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UnityEngine</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808080"/>
                </a:solidFill>
                <a:latin typeface="ＭＳ ゴシック" panose="020B0609070205080204" pitchFamily="49" charset="-128"/>
                <a:ea typeface="ＭＳ ゴシック" panose="020B0609070205080204" pitchFamily="49" charset="-128"/>
              </a:rPr>
              <a:t>///</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en-US" altLang="ja-JP" sz="770" dirty="0">
                <a:solidFill>
                  <a:srgbClr val="808080"/>
                </a:solidFill>
                <a:latin typeface="ＭＳ ゴシック" panose="020B0609070205080204" pitchFamily="49" charset="-128"/>
                <a:ea typeface="ＭＳ ゴシック" panose="020B0609070205080204" pitchFamily="49" charset="-128"/>
              </a:rPr>
              <a:t>&lt;summary&gt;</a:t>
            </a:r>
            <a:endParaRPr lang="en-US" altLang="ja-JP"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808080"/>
                </a:solidFill>
                <a:latin typeface="ＭＳ ゴシック" panose="020B0609070205080204" pitchFamily="49" charset="-128"/>
                <a:ea typeface="ＭＳ ゴシック" panose="020B0609070205080204" pitchFamily="49" charset="-128"/>
              </a:rPr>
              <a:t>///</a:t>
            </a:r>
            <a:r>
              <a:rPr lang="ja-JP" altLang="en-US" sz="770" dirty="0">
                <a:solidFill>
                  <a:srgbClr val="008000"/>
                </a:solidFill>
                <a:latin typeface="ＭＳ ゴシック" panose="020B0609070205080204" pitchFamily="49" charset="-128"/>
                <a:ea typeface="ＭＳ ゴシック" panose="020B0609070205080204" pitchFamily="49" charset="-128"/>
              </a:rPr>
              <a:t> ステージがスタートしてからクリアするまでのタイムを計測するクラス</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808080"/>
                </a:solidFill>
                <a:latin typeface="ＭＳ ゴシック" panose="020B0609070205080204" pitchFamily="49" charset="-128"/>
                <a:ea typeface="ＭＳ ゴシック" panose="020B0609070205080204" pitchFamily="49" charset="-128"/>
              </a:rPr>
              <a:t>///</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en-US" altLang="ja-JP" sz="770" dirty="0">
                <a:solidFill>
                  <a:srgbClr val="808080"/>
                </a:solidFill>
                <a:latin typeface="ＭＳ ゴシック" panose="020B0609070205080204" pitchFamily="49" charset="-128"/>
                <a:ea typeface="ＭＳ ゴシック" panose="020B0609070205080204" pitchFamily="49" charset="-128"/>
              </a:rPr>
              <a:t>&lt;/summary&gt;</a:t>
            </a:r>
            <a:endParaRPr lang="en-US" altLang="ja-JP"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class</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2B91AF"/>
                </a:solidFill>
                <a:latin typeface="ＭＳ ゴシック" panose="020B0609070205080204" pitchFamily="49" charset="-128"/>
                <a:ea typeface="ＭＳ ゴシック" panose="020B0609070205080204" pitchFamily="49" charset="-128"/>
              </a:rPr>
              <a:t>Timer</a:t>
            </a:r>
            <a:r>
              <a:rPr lang="en-US" altLang="ja-JP" sz="770" dirty="0">
                <a:solidFill>
                  <a:srgbClr val="000000"/>
                </a:solidFill>
                <a:latin typeface="ＭＳ ゴシック" panose="020B0609070205080204" pitchFamily="49" charset="-128"/>
                <a:ea typeface="ＭＳ ゴシック" panose="020B0609070205080204" pitchFamily="49" charset="-128"/>
              </a:rPr>
              <a:t> : </a:t>
            </a:r>
            <a:r>
              <a:rPr lang="en-US" altLang="ja-JP" sz="770" dirty="0" err="1">
                <a:solidFill>
                  <a:srgbClr val="000000"/>
                </a:solidFill>
                <a:latin typeface="ＭＳ ゴシック" panose="020B0609070205080204" pitchFamily="49" charset="-128"/>
                <a:ea typeface="ＭＳ ゴシック" panose="020B0609070205080204" pitchFamily="49" charset="-128"/>
              </a:rPr>
              <a:t>MonoBehaviour</a:t>
            </a:r>
            <a:endParaRPr lang="en-US" altLang="ja-JP"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private</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float</a:t>
            </a:r>
            <a:r>
              <a:rPr lang="en-US" altLang="ja-JP" sz="770" dirty="0">
                <a:solidFill>
                  <a:srgbClr val="000000"/>
                </a:solidFill>
                <a:latin typeface="ＭＳ ゴシック" panose="020B0609070205080204" pitchFamily="49" charset="-128"/>
                <a:ea typeface="ＭＳ ゴシック" panose="020B0609070205080204" pitchFamily="49" charset="-128"/>
              </a:rPr>
              <a:t> counter;</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private</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bool</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初期化処理</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void</a:t>
            </a:r>
            <a:r>
              <a:rPr lang="en-US" altLang="ja-JP" sz="770" dirty="0">
                <a:solidFill>
                  <a:srgbClr val="000000"/>
                </a:solidFill>
                <a:latin typeface="ＭＳ ゴシック" panose="020B0609070205080204" pitchFamily="49" charset="-128"/>
                <a:ea typeface="ＭＳ ゴシック" panose="020B0609070205080204" pitchFamily="49" charset="-128"/>
              </a:rPr>
              <a:t> Start()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counter = 0.0f;</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70" dirty="0">
                <a:solidFill>
                  <a:srgbClr val="000000"/>
                </a:solidFill>
                <a:latin typeface="ＭＳ ゴシック" panose="020B0609070205080204" pitchFamily="49" charset="-128"/>
                <a:ea typeface="ＭＳ ゴシック" panose="020B0609070205080204" pitchFamily="49" charset="-128"/>
              </a:rPr>
              <a:t> = </a:t>
            </a:r>
            <a:r>
              <a:rPr lang="en-US" altLang="ja-JP" sz="770" dirty="0">
                <a:solidFill>
                  <a:srgbClr val="0000FF"/>
                </a:solidFill>
                <a:latin typeface="ＭＳ ゴシック" panose="020B0609070205080204" pitchFamily="49" charset="-128"/>
                <a:ea typeface="ＭＳ ゴシック" panose="020B0609070205080204" pitchFamily="49" charset="-128"/>
              </a:rPr>
              <a:t>false</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更新処理</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void</a:t>
            </a:r>
            <a:r>
              <a:rPr lang="en-US" altLang="ja-JP" sz="770" dirty="0">
                <a:solidFill>
                  <a:srgbClr val="000000"/>
                </a:solidFill>
                <a:latin typeface="ＭＳ ゴシック" panose="020B0609070205080204" pitchFamily="49" charset="-128"/>
                <a:ea typeface="ＭＳ ゴシック" panose="020B0609070205080204" pitchFamily="49" charset="-128"/>
              </a:rPr>
              <a:t> Update()</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計測</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if</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70" dirty="0">
                <a:solidFill>
                  <a:srgbClr val="000000"/>
                </a:solidFill>
                <a:latin typeface="ＭＳ ゴシック" panose="020B0609070205080204" pitchFamily="49" charset="-128"/>
                <a:ea typeface="ＭＳ ゴシック" panose="020B0609070205080204" pitchFamily="49" charset="-128"/>
              </a:rPr>
              <a:t> == </a:t>
            </a:r>
            <a:r>
              <a:rPr lang="en-US" altLang="ja-JP" sz="770" dirty="0">
                <a:solidFill>
                  <a:srgbClr val="0000FF"/>
                </a:solidFill>
                <a:latin typeface="ＭＳ ゴシック" panose="020B0609070205080204" pitchFamily="49" charset="-128"/>
                <a:ea typeface="ＭＳ ゴシック" panose="020B0609070205080204" pitchFamily="49" charset="-128"/>
              </a:rPr>
              <a:t>true</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counter += </a:t>
            </a:r>
            <a:r>
              <a:rPr lang="en-US" altLang="ja-JP" sz="770" dirty="0" err="1">
                <a:solidFill>
                  <a:srgbClr val="000000"/>
                </a:solidFill>
                <a:latin typeface="ＭＳ ゴシック" panose="020B0609070205080204" pitchFamily="49" charset="-128"/>
                <a:ea typeface="ＭＳ ゴシック" panose="020B0609070205080204" pitchFamily="49" charset="-128"/>
              </a:rPr>
              <a:t>Time.deltaTime</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カウンターが有効かどうかを設定する関数</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void</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SetCounterEnable</a:t>
            </a:r>
            <a:r>
              <a:rPr lang="en-US" altLang="ja-JP" sz="770" dirty="0">
                <a:solidFill>
                  <a:srgbClr val="000000"/>
                </a:solidFill>
                <a:latin typeface="ＭＳ ゴシック" panose="020B0609070205080204" pitchFamily="49" charset="-128"/>
                <a:ea typeface="ＭＳ ゴシック" panose="020B0609070205080204" pitchFamily="49" charset="-128"/>
              </a:rPr>
              <a:t>(</a:t>
            </a:r>
            <a:r>
              <a:rPr lang="en-US" altLang="ja-JP" sz="770" dirty="0">
                <a:solidFill>
                  <a:srgbClr val="0000FF"/>
                </a:solidFill>
                <a:latin typeface="ＭＳ ゴシック" panose="020B0609070205080204" pitchFamily="49" charset="-128"/>
                <a:ea typeface="ＭＳ ゴシック" panose="020B0609070205080204" pitchFamily="49" charset="-128"/>
              </a:rPr>
              <a:t>bool</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flg</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isCounting</a:t>
            </a:r>
            <a:r>
              <a:rPr lang="en-US" altLang="ja-JP" sz="770" dirty="0">
                <a:solidFill>
                  <a:srgbClr val="000000"/>
                </a:solidFill>
                <a:latin typeface="ＭＳ ゴシック" panose="020B0609070205080204" pitchFamily="49" charset="-128"/>
                <a:ea typeface="ＭＳ ゴシック" panose="020B0609070205080204" pitchFamily="49" charset="-128"/>
              </a:rPr>
              <a:t> = </a:t>
            </a:r>
            <a:r>
              <a:rPr lang="en-US" altLang="ja-JP" sz="770" dirty="0" err="1">
                <a:solidFill>
                  <a:srgbClr val="000000"/>
                </a:solidFill>
                <a:latin typeface="ＭＳ ゴシック" panose="020B0609070205080204" pitchFamily="49" charset="-128"/>
                <a:ea typeface="ＭＳ ゴシック" panose="020B0609070205080204" pitchFamily="49" charset="-128"/>
              </a:rPr>
              <a:t>flg</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8000"/>
                </a:solidFill>
                <a:latin typeface="ＭＳ ゴシック" panose="020B0609070205080204" pitchFamily="49" charset="-128"/>
                <a:ea typeface="ＭＳ ゴシック" panose="020B0609070205080204" pitchFamily="49" charset="-128"/>
              </a:rPr>
              <a:t>// </a:t>
            </a:r>
            <a:r>
              <a:rPr lang="ja-JP" altLang="en-US" sz="770" dirty="0">
                <a:solidFill>
                  <a:srgbClr val="008000"/>
                </a:solidFill>
                <a:latin typeface="ＭＳ ゴシック" panose="020B0609070205080204" pitchFamily="49" charset="-128"/>
                <a:ea typeface="ＭＳ ゴシック" panose="020B0609070205080204" pitchFamily="49" charset="-128"/>
              </a:rPr>
              <a:t>カウンターの値を取得する関数</a:t>
            </a:r>
            <a:endParaRPr lang="ja-JP" altLang="en-US" sz="770" dirty="0">
              <a:solidFill>
                <a:srgbClr val="000000"/>
              </a:solidFill>
              <a:latin typeface="ＭＳ ゴシック" panose="020B0609070205080204" pitchFamily="49" charset="-128"/>
              <a:ea typeface="ＭＳ ゴシック" panose="020B0609070205080204" pitchFamily="49" charset="-128"/>
            </a:endParaRP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public</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float</a:t>
            </a:r>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err="1">
                <a:solidFill>
                  <a:srgbClr val="000000"/>
                </a:solidFill>
                <a:latin typeface="ＭＳ ゴシック" panose="020B0609070205080204" pitchFamily="49" charset="-128"/>
                <a:ea typeface="ＭＳ ゴシック" panose="020B0609070205080204" pitchFamily="49" charset="-128"/>
              </a:rPr>
              <a:t>GetCounter</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FF"/>
                </a:solidFill>
                <a:latin typeface="ＭＳ ゴシック" panose="020B0609070205080204" pitchFamily="49" charset="-128"/>
                <a:ea typeface="ＭＳ ゴシック" panose="020B0609070205080204" pitchFamily="49" charset="-128"/>
              </a:rPr>
              <a:t>return</a:t>
            </a:r>
            <a:r>
              <a:rPr lang="en-US" altLang="ja-JP" sz="770" dirty="0">
                <a:solidFill>
                  <a:srgbClr val="000000"/>
                </a:solidFill>
                <a:latin typeface="ＭＳ ゴシック" panose="020B0609070205080204" pitchFamily="49" charset="-128"/>
                <a:ea typeface="ＭＳ ゴシック" panose="020B0609070205080204" pitchFamily="49" charset="-128"/>
              </a:rPr>
              <a:t> counter;</a:t>
            </a:r>
          </a:p>
          <a:p>
            <a:r>
              <a:rPr lang="ja-JP" altLang="en-US" sz="770" dirty="0">
                <a:solidFill>
                  <a:srgbClr val="000000"/>
                </a:solidFill>
                <a:latin typeface="ＭＳ ゴシック" panose="020B0609070205080204" pitchFamily="49" charset="-128"/>
                <a:ea typeface="ＭＳ ゴシック" panose="020B0609070205080204" pitchFamily="49" charset="-128"/>
              </a:rPr>
              <a:t>    </a:t>
            </a:r>
            <a:r>
              <a:rPr lang="en-US" altLang="ja-JP" sz="770" dirty="0">
                <a:solidFill>
                  <a:srgbClr val="000000"/>
                </a:solidFill>
                <a:latin typeface="ＭＳ ゴシック" panose="020B0609070205080204" pitchFamily="49" charset="-128"/>
                <a:ea typeface="ＭＳ ゴシック" panose="020B0609070205080204" pitchFamily="49" charset="-128"/>
              </a:rPr>
              <a:t>}</a:t>
            </a:r>
          </a:p>
          <a:p>
            <a:r>
              <a:rPr lang="en-US" altLang="ja-JP" sz="770" dirty="0">
                <a:solidFill>
                  <a:srgbClr val="000000"/>
                </a:solidFill>
                <a:latin typeface="ＭＳ ゴシック" panose="020B0609070205080204" pitchFamily="49" charset="-128"/>
                <a:ea typeface="ＭＳ ゴシック" panose="020B0609070205080204" pitchFamily="49" charset="-128"/>
              </a:rPr>
              <a:t>}</a:t>
            </a:r>
            <a:endParaRPr kumimoji="1" lang="ja-JP" altLang="en-US" sz="77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pic>
        <p:nvPicPr>
          <p:cNvPr id="11" name="図 10">
            <a:extLst>
              <a:ext uri="{FF2B5EF4-FFF2-40B4-BE49-F238E27FC236}">
                <a16:creationId xmlns:a16="http://schemas.microsoft.com/office/drawing/2014/main" id="{5D52177B-6C56-C2D1-B104-55DE3228147E}"/>
              </a:ext>
            </a:extLst>
          </p:cNvPr>
          <p:cNvPicPr>
            <a:picLocks noChangeAspect="1"/>
          </p:cNvPicPr>
          <p:nvPr/>
        </p:nvPicPr>
        <p:blipFill>
          <a:blip r:embed="rId4"/>
          <a:stretch>
            <a:fillRect/>
          </a:stretch>
        </p:blipFill>
        <p:spPr>
          <a:xfrm>
            <a:off x="3060000" y="1800000"/>
            <a:ext cx="5760000" cy="3378412"/>
          </a:xfrm>
          <a:prstGeom prst="rect">
            <a:avLst/>
          </a:prstGeom>
          <a:effectLst>
            <a:outerShdw blurRad="50800" dist="63500" dir="8400000" algn="r" rotWithShape="0">
              <a:prstClr val="black">
                <a:alpha val="25000"/>
              </a:prstClr>
            </a:outerShdw>
          </a:effectLst>
        </p:spPr>
      </p:pic>
      <p:sp>
        <p:nvSpPr>
          <p:cNvPr id="21" name="F">
            <a:extLst>
              <a:ext uri="{FF2B5EF4-FFF2-40B4-BE49-F238E27FC236}">
                <a16:creationId xmlns:a16="http://schemas.microsoft.com/office/drawing/2014/main" id="{A6BD9252-66D4-EC16-DD7F-CC1E9AAD2E18}"/>
              </a:ext>
            </a:extLst>
          </p:cNvPr>
          <p:cNvSpPr/>
          <p:nvPr/>
        </p:nvSpPr>
        <p:spPr>
          <a:xfrm>
            <a:off x="215998" y="5433567"/>
            <a:ext cx="8712001" cy="1206257"/>
          </a:xfrm>
          <a:prstGeom prst="rect">
            <a:avLst/>
          </a:prstGeom>
          <a:solidFill>
            <a:srgbClr val="CCD5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RF">
            <a:extLst>
              <a:ext uri="{FF2B5EF4-FFF2-40B4-BE49-F238E27FC236}">
                <a16:creationId xmlns:a16="http://schemas.microsoft.com/office/drawing/2014/main" id="{1D4132A4-4779-220F-97D4-1546928C1C4D}"/>
              </a:ext>
            </a:extLst>
          </p:cNvPr>
          <p:cNvSpPr/>
          <p:nvPr/>
        </p:nvSpPr>
        <p:spPr>
          <a:xfrm>
            <a:off x="8928000" y="522000"/>
            <a:ext cx="216000" cy="633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LF">
            <a:extLst>
              <a:ext uri="{FF2B5EF4-FFF2-40B4-BE49-F238E27FC236}">
                <a16:creationId xmlns:a16="http://schemas.microsoft.com/office/drawing/2014/main" id="{0FED138B-051C-122E-CDE2-067202B82B4D}"/>
              </a:ext>
            </a:extLst>
          </p:cNvPr>
          <p:cNvSpPr/>
          <p:nvPr/>
        </p:nvSpPr>
        <p:spPr>
          <a:xfrm>
            <a:off x="0" y="522000"/>
            <a:ext cx="216000" cy="633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DF">
            <a:extLst>
              <a:ext uri="{FF2B5EF4-FFF2-40B4-BE49-F238E27FC236}">
                <a16:creationId xmlns:a16="http://schemas.microsoft.com/office/drawing/2014/main" id="{2D596ADF-BE3A-CDDB-A23C-89352F06DAC9}"/>
              </a:ext>
            </a:extLst>
          </p:cNvPr>
          <p:cNvSpPr/>
          <p:nvPr/>
        </p:nvSpPr>
        <p:spPr>
          <a:xfrm>
            <a:off x="215998" y="6642000"/>
            <a:ext cx="8712000" cy="21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UF">
            <a:extLst>
              <a:ext uri="{FF2B5EF4-FFF2-40B4-BE49-F238E27FC236}">
                <a16:creationId xmlns:a16="http://schemas.microsoft.com/office/drawing/2014/main" id="{6C92C9AA-A67F-AA7E-0846-96B863711BFB}"/>
              </a:ext>
            </a:extLst>
          </p:cNvPr>
          <p:cNvSpPr/>
          <p:nvPr/>
        </p:nvSpPr>
        <p:spPr>
          <a:xfrm>
            <a:off x="216000" y="521943"/>
            <a:ext cx="8712000" cy="21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tab">
            <a:extLst>
              <a:ext uri="{FF2B5EF4-FFF2-40B4-BE49-F238E27FC236}">
                <a16:creationId xmlns:a16="http://schemas.microsoft.com/office/drawing/2014/main" id="{71F418A6-379A-859F-8F57-EEF8D0AA68E9}"/>
              </a:ext>
            </a:extLst>
          </p:cNvPr>
          <p:cNvSpPr/>
          <p:nvPr/>
        </p:nvSpPr>
        <p:spPr>
          <a:xfrm>
            <a:off x="215998" y="259494"/>
            <a:ext cx="1296000" cy="288000"/>
          </a:xfrm>
          <a:prstGeom prst="rect">
            <a:avLst/>
          </a:prstGeom>
          <a:solidFill>
            <a:srgbClr val="FFC000"/>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rgbClr val="3E5181"/>
                </a:solidFill>
                <a:latin typeface="FTT-ニューロダン DB" panose="02000700000000000000" pitchFamily="2" charset="-128"/>
                <a:ea typeface="FTT-ニューロダン DB" panose="02000700000000000000" pitchFamily="2" charset="-128"/>
              </a:rPr>
              <a:t>表紙 </a:t>
            </a:r>
            <a:r>
              <a:rPr kumimoji="1" lang="en-US" altLang="ja-JP" sz="1000" dirty="0">
                <a:solidFill>
                  <a:srgbClr val="3E5181"/>
                </a:solidFill>
                <a:latin typeface="FTT-ニューロダン DB" panose="02000700000000000000" pitchFamily="2" charset="-128"/>
                <a:ea typeface="FTT-ニューロダン DB" panose="02000700000000000000" pitchFamily="2" charset="-128"/>
              </a:rPr>
              <a:t>.1P</a:t>
            </a:r>
            <a:endParaRPr kumimoji="1" lang="ja-JP" altLang="en-US" sz="1000" dirty="0">
              <a:solidFill>
                <a:srgbClr val="3E5181"/>
              </a:solidFill>
              <a:latin typeface="FTT-ニューロダン DB" panose="02000700000000000000" pitchFamily="2" charset="-128"/>
              <a:ea typeface="FTT-ニューロダン DB" panose="02000700000000000000" pitchFamily="2" charset="-128"/>
            </a:endParaRPr>
          </a:p>
        </p:txBody>
      </p:sp>
      <p:sp>
        <p:nvSpPr>
          <p:cNvPr id="23" name="tab">
            <a:extLst>
              <a:ext uri="{FF2B5EF4-FFF2-40B4-BE49-F238E27FC236}">
                <a16:creationId xmlns:a16="http://schemas.microsoft.com/office/drawing/2014/main" id="{85DE5BA3-9095-1761-7B8F-9F0A77C94FAD}"/>
              </a:ext>
            </a:extLst>
          </p:cNvPr>
          <p:cNvSpPr/>
          <p:nvPr/>
        </p:nvSpPr>
        <p:spPr>
          <a:xfrm>
            <a:off x="1511998" y="259494"/>
            <a:ext cx="1296000" cy="288000"/>
          </a:xfrm>
          <a:prstGeom prst="rect">
            <a:avLst/>
          </a:prstGeom>
          <a:solidFill>
            <a:srgbClr val="3E5181"/>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自己紹介 </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.2P</a:t>
            </a: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3P</a:t>
            </a:r>
            <a:endParaRPr kumimoji="1" lang="ja-JP" altLang="en-US" sz="1000" dirty="0">
              <a:solidFill>
                <a:schemeClr val="bg1"/>
              </a:solidFill>
              <a:latin typeface="FTT-ニューロダン DB" panose="02000700000000000000" pitchFamily="2" charset="-128"/>
              <a:ea typeface="FTT-ニューロダン DB" panose="02000700000000000000" pitchFamily="2" charset="-128"/>
            </a:endParaRPr>
          </a:p>
        </p:txBody>
      </p:sp>
      <p:sp>
        <p:nvSpPr>
          <p:cNvPr id="24" name="tab">
            <a:extLst>
              <a:ext uri="{FF2B5EF4-FFF2-40B4-BE49-F238E27FC236}">
                <a16:creationId xmlns:a16="http://schemas.microsoft.com/office/drawing/2014/main" id="{C008EADB-6BC4-7565-68A3-BA96826968E3}"/>
              </a:ext>
            </a:extLst>
          </p:cNvPr>
          <p:cNvSpPr/>
          <p:nvPr/>
        </p:nvSpPr>
        <p:spPr>
          <a:xfrm>
            <a:off x="2807996" y="259494"/>
            <a:ext cx="1296000" cy="288000"/>
          </a:xfrm>
          <a:prstGeom prst="rect">
            <a:avLst/>
          </a:prstGeom>
          <a:solidFill>
            <a:srgbClr val="3E5181"/>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lstStyle/>
          <a:p>
            <a:pPr algn="ct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作品紹介 </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.4P</a:t>
            </a: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8P</a:t>
            </a:r>
            <a:endParaRPr kumimoji="1" lang="ja-JP" altLang="en-US" sz="1000" dirty="0">
              <a:solidFill>
                <a:schemeClr val="bg1"/>
              </a:solidFill>
              <a:latin typeface="FTT-ニューロダン DB" panose="02000700000000000000" pitchFamily="2" charset="-128"/>
              <a:ea typeface="FTT-ニューロダン DB" panose="02000700000000000000" pitchFamily="2" charset="-128"/>
            </a:endParaRPr>
          </a:p>
        </p:txBody>
      </p:sp>
      <p:sp>
        <p:nvSpPr>
          <p:cNvPr id="26" name="tab">
            <a:extLst>
              <a:ext uri="{FF2B5EF4-FFF2-40B4-BE49-F238E27FC236}">
                <a16:creationId xmlns:a16="http://schemas.microsoft.com/office/drawing/2014/main" id="{49443C3C-2EFE-743E-692C-5D23FFCDFC9B}"/>
              </a:ext>
            </a:extLst>
          </p:cNvPr>
          <p:cNvSpPr/>
          <p:nvPr/>
        </p:nvSpPr>
        <p:spPr>
          <a:xfrm>
            <a:off x="4103994" y="257318"/>
            <a:ext cx="1296000" cy="288000"/>
          </a:xfrm>
          <a:prstGeom prst="rect">
            <a:avLst/>
          </a:prstGeom>
          <a:solidFill>
            <a:srgbClr val="3E5181"/>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lstStyle/>
          <a:p>
            <a:pPr algn="ct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あとがき </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.9P</a:t>
            </a: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a:t>
            </a:r>
          </a:p>
        </p:txBody>
      </p:sp>
      <p:sp>
        <p:nvSpPr>
          <p:cNvPr id="27" name="btn">
            <a:extLst>
              <a:ext uri="{FF2B5EF4-FFF2-40B4-BE49-F238E27FC236}">
                <a16:creationId xmlns:a16="http://schemas.microsoft.com/office/drawing/2014/main" id="{065ABCF0-55D0-3F38-5D77-29EF2DE7734A}"/>
              </a:ext>
            </a:extLst>
          </p:cNvPr>
          <p:cNvSpPr/>
          <p:nvPr/>
        </p:nvSpPr>
        <p:spPr>
          <a:xfrm>
            <a:off x="8856000" y="72000"/>
            <a:ext cx="216000" cy="21600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1200" dirty="0">
                <a:latin typeface="FTT-SPロダン DB" panose="02000700000000000000" pitchFamily="2" charset="-128"/>
                <a:ea typeface="FTT-SPロダン DB" panose="02000700000000000000" pitchFamily="2" charset="-128"/>
              </a:rPr>
              <a:t>X</a:t>
            </a:r>
            <a:endParaRPr kumimoji="1" lang="ja-JP" altLang="en-US" dirty="0">
              <a:latin typeface="FTT-SPロダン DB" panose="02000700000000000000" pitchFamily="2" charset="-128"/>
              <a:ea typeface="FTT-SPロダン DB" panose="02000700000000000000" pitchFamily="2" charset="-128"/>
            </a:endParaRPr>
          </a:p>
        </p:txBody>
      </p:sp>
      <p:sp>
        <p:nvSpPr>
          <p:cNvPr id="28" name="btn">
            <a:extLst>
              <a:ext uri="{FF2B5EF4-FFF2-40B4-BE49-F238E27FC236}">
                <a16:creationId xmlns:a16="http://schemas.microsoft.com/office/drawing/2014/main" id="{BC65AEA5-3237-0EF5-88E9-EF828E4BC72E}"/>
              </a:ext>
            </a:extLst>
          </p:cNvPr>
          <p:cNvSpPr/>
          <p:nvPr/>
        </p:nvSpPr>
        <p:spPr>
          <a:xfrm>
            <a:off x="8541520" y="66386"/>
            <a:ext cx="216000" cy="216000"/>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a:latin typeface="FTT-SPロダン DB" panose="02000700000000000000" pitchFamily="2" charset="-128"/>
                <a:ea typeface="FTT-SPロダン DB" panose="02000700000000000000" pitchFamily="2" charset="-128"/>
              </a:rPr>
              <a:t>□</a:t>
            </a:r>
            <a:endParaRPr kumimoji="1" lang="ja-JP" altLang="en-US" dirty="0">
              <a:latin typeface="FTT-SPロダン DB" panose="02000700000000000000" pitchFamily="2" charset="-128"/>
              <a:ea typeface="FTT-SPロダン DB" panose="02000700000000000000" pitchFamily="2" charset="-128"/>
            </a:endParaRPr>
          </a:p>
        </p:txBody>
      </p:sp>
      <p:sp>
        <p:nvSpPr>
          <p:cNvPr id="29" name="btn">
            <a:extLst>
              <a:ext uri="{FF2B5EF4-FFF2-40B4-BE49-F238E27FC236}">
                <a16:creationId xmlns:a16="http://schemas.microsoft.com/office/drawing/2014/main" id="{9A4B4BD3-7BCF-4DB4-7455-7C0950F2CC59}"/>
              </a:ext>
            </a:extLst>
          </p:cNvPr>
          <p:cNvSpPr/>
          <p:nvPr/>
        </p:nvSpPr>
        <p:spPr>
          <a:xfrm>
            <a:off x="8227040" y="66386"/>
            <a:ext cx="216000" cy="216000"/>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a:latin typeface="FTT-SPロダン DB" panose="02000700000000000000" pitchFamily="2" charset="-128"/>
                <a:ea typeface="FTT-SPロダン DB" panose="02000700000000000000" pitchFamily="2" charset="-128"/>
              </a:rPr>
              <a:t>ー</a:t>
            </a:r>
            <a:endParaRPr kumimoji="1" lang="ja-JP" altLang="en-US" dirty="0">
              <a:latin typeface="FTT-SPロダン DB" panose="02000700000000000000" pitchFamily="2" charset="-128"/>
              <a:ea typeface="FTT-SPロダン DB" panose="02000700000000000000" pitchFamily="2" charset="-128"/>
            </a:endParaRPr>
          </a:p>
        </p:txBody>
      </p:sp>
      <p:sp>
        <p:nvSpPr>
          <p:cNvPr id="4" name="学校">
            <a:extLst>
              <a:ext uri="{FF2B5EF4-FFF2-40B4-BE49-F238E27FC236}">
                <a16:creationId xmlns:a16="http://schemas.microsoft.com/office/drawing/2014/main" id="{BBDF3EBA-483D-2BB4-5447-B3ABDE9227E6}"/>
              </a:ext>
            </a:extLst>
          </p:cNvPr>
          <p:cNvSpPr txBox="1"/>
          <p:nvPr/>
        </p:nvSpPr>
        <p:spPr>
          <a:xfrm>
            <a:off x="215997" y="5519356"/>
            <a:ext cx="4511171" cy="1015663"/>
          </a:xfrm>
          <a:prstGeom prst="rect">
            <a:avLst/>
          </a:prstGeom>
          <a:noFill/>
        </p:spPr>
        <p:txBody>
          <a:bodyPr wrap="none" rtlCol="0">
            <a:spAutoFit/>
          </a:bodyPr>
          <a:lstStyle/>
          <a:p>
            <a:r>
              <a:rPr kumimoji="1" lang="en-US" altLang="ja-JP" sz="3000" dirty="0">
                <a:latin typeface="ＭＳ Ｐゴシック" panose="020B0600070205080204" pitchFamily="50" charset="-128"/>
                <a:ea typeface="ＭＳ Ｐゴシック" panose="020B0600070205080204" pitchFamily="50" charset="-128"/>
              </a:rPr>
              <a:t>HAL</a:t>
            </a:r>
            <a:r>
              <a:rPr kumimoji="1" lang="ja-JP" altLang="en-US" sz="3000" dirty="0">
                <a:latin typeface="ＭＳ Ｐゴシック" panose="020B0600070205080204" pitchFamily="50" charset="-128"/>
                <a:ea typeface="ＭＳ Ｐゴシック" panose="020B0600070205080204" pitchFamily="50" charset="-128"/>
              </a:rPr>
              <a:t>東京</a:t>
            </a:r>
            <a:endParaRPr kumimoji="1" lang="en-US" altLang="ja-JP" sz="3000" dirty="0">
              <a:latin typeface="ＭＳ Ｐゴシック" panose="020B0600070205080204" pitchFamily="50" charset="-128"/>
              <a:ea typeface="ＭＳ Ｐゴシック" panose="020B0600070205080204" pitchFamily="50" charset="-128"/>
            </a:endParaRPr>
          </a:p>
          <a:p>
            <a:r>
              <a:rPr kumimoji="1" lang="ja-JP" altLang="en-US" sz="3000" dirty="0">
                <a:latin typeface="ＭＳ Ｐゴシック" panose="020B0600070205080204" pitchFamily="50" charset="-128"/>
                <a:ea typeface="ＭＳ Ｐゴシック" panose="020B0600070205080204" pitchFamily="50" charset="-128"/>
              </a:rPr>
              <a:t>昼間部　ゲーム４年制学科</a:t>
            </a:r>
          </a:p>
        </p:txBody>
      </p:sp>
      <p:sp>
        <p:nvSpPr>
          <p:cNvPr id="5" name="名前">
            <a:extLst>
              <a:ext uri="{FF2B5EF4-FFF2-40B4-BE49-F238E27FC236}">
                <a16:creationId xmlns:a16="http://schemas.microsoft.com/office/drawing/2014/main" id="{A920991F-6083-D2EB-4793-CD28AAA307DC}"/>
              </a:ext>
            </a:extLst>
          </p:cNvPr>
          <p:cNvSpPr txBox="1"/>
          <p:nvPr/>
        </p:nvSpPr>
        <p:spPr>
          <a:xfrm>
            <a:off x="4685453" y="5499317"/>
            <a:ext cx="4241867" cy="1015663"/>
          </a:xfrm>
          <a:prstGeom prst="rect">
            <a:avLst/>
          </a:prstGeom>
          <a:noFill/>
        </p:spPr>
        <p:txBody>
          <a:bodyPr wrap="none" rtlCol="0">
            <a:spAutoFit/>
          </a:bodyPr>
          <a:lstStyle/>
          <a:p>
            <a:r>
              <a:rPr kumimoji="1" lang="ja-JP" altLang="en-US" sz="6000" dirty="0">
                <a:latin typeface="ＭＳ Ｐゴシック" panose="020B0600070205080204" pitchFamily="50" charset="-128"/>
                <a:ea typeface="ＭＳ Ｐゴシック" panose="020B0600070205080204" pitchFamily="50" charset="-128"/>
              </a:rPr>
              <a:t>向 山　陸 登</a:t>
            </a:r>
          </a:p>
        </p:txBody>
      </p:sp>
      <p:sp>
        <p:nvSpPr>
          <p:cNvPr id="7" name="制作期間" hidden="1">
            <a:extLst>
              <a:ext uri="{FF2B5EF4-FFF2-40B4-BE49-F238E27FC236}">
                <a16:creationId xmlns:a16="http://schemas.microsoft.com/office/drawing/2014/main" id="{F304C9B5-E4E5-082C-03F0-82457CF8225D}"/>
              </a:ext>
            </a:extLst>
          </p:cNvPr>
          <p:cNvSpPr txBox="1"/>
          <p:nvPr/>
        </p:nvSpPr>
        <p:spPr>
          <a:xfrm>
            <a:off x="4397030" y="1678857"/>
            <a:ext cx="2149948" cy="553998"/>
          </a:xfrm>
          <a:prstGeom prst="rect">
            <a:avLst/>
          </a:prstGeom>
          <a:noFill/>
        </p:spPr>
        <p:txBody>
          <a:bodyPr wrap="none" rtlCol="0">
            <a:spAutoFit/>
          </a:bodyPr>
          <a:lstStyle/>
          <a:p>
            <a:r>
              <a:rPr kumimoji="1" lang="en-US" altLang="ja-JP" sz="3000" dirty="0">
                <a:solidFill>
                  <a:srgbClr val="3E5181"/>
                </a:solidFill>
                <a:latin typeface="ＭＳ Ｐゴシック" panose="020B0600070205080204" pitchFamily="50" charset="-128"/>
                <a:ea typeface="ＭＳ Ｐゴシック" panose="020B0600070205080204" pitchFamily="50" charset="-128"/>
              </a:rPr>
              <a:t>2021 - 2023</a:t>
            </a:r>
            <a:endParaRPr kumimoji="1" lang="ja-JP" altLang="en-US" sz="3000" dirty="0">
              <a:solidFill>
                <a:srgbClr val="3E5181"/>
              </a:solidFill>
              <a:latin typeface="ＭＳ Ｐゴシック" panose="020B0600070205080204" pitchFamily="50" charset="-128"/>
              <a:ea typeface="ＭＳ Ｐゴシック" panose="020B0600070205080204" pitchFamily="50" charset="-128"/>
            </a:endParaRPr>
          </a:p>
        </p:txBody>
      </p:sp>
      <p:sp>
        <p:nvSpPr>
          <p:cNvPr id="17" name="タイトル" hidden="1">
            <a:extLst>
              <a:ext uri="{FF2B5EF4-FFF2-40B4-BE49-F238E27FC236}">
                <a16:creationId xmlns:a16="http://schemas.microsoft.com/office/drawing/2014/main" id="{877C4C57-EC0C-649E-7806-626C716D1F5A}"/>
              </a:ext>
            </a:extLst>
          </p:cNvPr>
          <p:cNvSpPr txBox="1"/>
          <p:nvPr/>
        </p:nvSpPr>
        <p:spPr>
          <a:xfrm>
            <a:off x="3059319" y="702632"/>
            <a:ext cx="5760000" cy="1077218"/>
          </a:xfrm>
          <a:prstGeom prst="rect">
            <a:avLst/>
          </a:prstGeom>
          <a:noFill/>
          <a:ln>
            <a:noFill/>
          </a:ln>
          <a:effectLst/>
        </p:spPr>
        <p:txBody>
          <a:bodyPr wrap="square" rtlCol="0">
            <a:spAutoFit/>
          </a:bodyPr>
          <a:lstStyle/>
          <a:p>
            <a:pPr algn="dist"/>
            <a:r>
              <a:rPr kumimoji="1" lang="en-US" altLang="ja-JP" sz="6400" dirty="0">
                <a:ln w="63500">
                  <a:solidFill>
                    <a:srgbClr val="CCD5F0"/>
                  </a:solidFill>
                </a:ln>
                <a:solidFill>
                  <a:srgbClr val="CCD5F0"/>
                </a:solidFill>
                <a:effectLst>
                  <a:innerShdw blurRad="1270000">
                    <a:srgbClr val="3E5181"/>
                  </a:innerShdw>
                </a:effectLst>
                <a:latin typeface="FTT-SPロダン EB" panose="02000900000000000000" pitchFamily="2" charset="-128"/>
                <a:ea typeface="FTT-SPロダン EB" panose="02000900000000000000" pitchFamily="2" charset="-128"/>
              </a:rPr>
              <a:t>PORTFOLIO</a:t>
            </a:r>
            <a:endParaRPr kumimoji="1" lang="ja-JP" altLang="en-US" sz="6400" dirty="0">
              <a:ln w="63500">
                <a:solidFill>
                  <a:srgbClr val="CCD5F0"/>
                </a:solidFill>
              </a:ln>
              <a:solidFill>
                <a:srgbClr val="CCD5F0"/>
              </a:solidFill>
              <a:effectLst>
                <a:innerShdw blurRad="1270000">
                  <a:srgbClr val="3E5181"/>
                </a:innerShdw>
              </a:effectLst>
              <a:latin typeface="FTT-SPロダン EB" panose="02000900000000000000" pitchFamily="2" charset="-128"/>
              <a:ea typeface="FTT-SPロダン EB" panose="02000900000000000000" pitchFamily="2" charset="-128"/>
            </a:endParaRPr>
          </a:p>
        </p:txBody>
      </p:sp>
      <p:sp>
        <p:nvSpPr>
          <p:cNvPr id="30" name="タイトル" hidden="1">
            <a:extLst>
              <a:ext uri="{FF2B5EF4-FFF2-40B4-BE49-F238E27FC236}">
                <a16:creationId xmlns:a16="http://schemas.microsoft.com/office/drawing/2014/main" id="{44C07030-BB55-E737-FED8-B52FD6508A04}"/>
              </a:ext>
            </a:extLst>
          </p:cNvPr>
          <p:cNvSpPr txBox="1"/>
          <p:nvPr/>
        </p:nvSpPr>
        <p:spPr>
          <a:xfrm>
            <a:off x="3059319" y="702632"/>
            <a:ext cx="5760000" cy="1077218"/>
          </a:xfrm>
          <a:prstGeom prst="rect">
            <a:avLst/>
          </a:prstGeom>
          <a:noFill/>
          <a:ln>
            <a:noFill/>
          </a:ln>
          <a:effectLst/>
        </p:spPr>
        <p:txBody>
          <a:bodyPr wrap="square" rtlCol="0">
            <a:spAutoFit/>
          </a:bodyPr>
          <a:lstStyle/>
          <a:p>
            <a:pPr algn="dist"/>
            <a:r>
              <a:rPr kumimoji="1" lang="en-US" altLang="ja-JP" sz="6400" dirty="0">
                <a:ln w="25400">
                  <a:noFill/>
                </a:ln>
                <a:solidFill>
                  <a:srgbClr val="CCD5F0"/>
                </a:solidFill>
                <a:effectLst>
                  <a:outerShdw dist="25400" dir="900000" algn="t" rotWithShape="0">
                    <a:schemeClr val="bg1"/>
                  </a:outerShdw>
                </a:effectLst>
                <a:latin typeface="FTT-SPロダン EB" panose="02000900000000000000" pitchFamily="2" charset="-128"/>
                <a:ea typeface="FTT-SPロダン EB" panose="02000900000000000000" pitchFamily="2" charset="-128"/>
              </a:rPr>
              <a:t>PORTFOLIO</a:t>
            </a:r>
            <a:endParaRPr kumimoji="1" lang="ja-JP" altLang="en-US" sz="6400" dirty="0">
              <a:ln w="25400">
                <a:noFill/>
              </a:ln>
              <a:solidFill>
                <a:srgbClr val="CCD5F0"/>
              </a:solidFill>
              <a:effectLst>
                <a:outerShdw dist="25400" dir="900000" algn="t" rotWithShape="0">
                  <a:schemeClr val="bg1"/>
                </a:outerShdw>
              </a:effectLst>
              <a:latin typeface="FTT-SPロダン EB" panose="02000900000000000000" pitchFamily="2" charset="-128"/>
              <a:ea typeface="FTT-SPロダン EB" panose="02000900000000000000" pitchFamily="2" charset="-128"/>
            </a:endParaRPr>
          </a:p>
        </p:txBody>
      </p:sp>
      <p:sp>
        <p:nvSpPr>
          <p:cNvPr id="33" name="タイトル">
            <a:extLst>
              <a:ext uri="{FF2B5EF4-FFF2-40B4-BE49-F238E27FC236}">
                <a16:creationId xmlns:a16="http://schemas.microsoft.com/office/drawing/2014/main" id="{380BE121-E7FF-6E61-4A7D-A43E715004F4}"/>
              </a:ext>
            </a:extLst>
          </p:cNvPr>
          <p:cNvSpPr txBox="1"/>
          <p:nvPr/>
        </p:nvSpPr>
        <p:spPr>
          <a:xfrm>
            <a:off x="3015989" y="673845"/>
            <a:ext cx="5760000" cy="1077218"/>
          </a:xfrm>
          <a:prstGeom prst="rect">
            <a:avLst/>
          </a:prstGeom>
          <a:noFill/>
          <a:ln>
            <a:noFill/>
          </a:ln>
          <a:effectLst/>
        </p:spPr>
        <p:txBody>
          <a:bodyPr wrap="square" rtlCol="0">
            <a:spAutoFit/>
          </a:bodyPr>
          <a:lstStyle/>
          <a:p>
            <a:pPr algn="dist"/>
            <a:r>
              <a:rPr kumimoji="1" lang="en-US" altLang="ja-JP" sz="6400" dirty="0">
                <a:ln w="63500">
                  <a:noFill/>
                </a:ln>
                <a:solidFill>
                  <a:schemeClr val="bg1"/>
                </a:solidFill>
                <a:effectLst>
                  <a:outerShdw blurRad="63500" dist="63500" dir="5400000" rotWithShape="0">
                    <a:srgbClr val="0066FF">
                      <a:alpha val="74902"/>
                    </a:srgbClr>
                  </a:outerShdw>
                </a:effectLst>
                <a:latin typeface="瀞ノグリッチ黒体 H1" pitchFamily="50" charset="-128"/>
                <a:ea typeface="瀞ノグリッチ黒体 H1" pitchFamily="50" charset="-128"/>
              </a:rPr>
              <a:t>PORTFOLIO</a:t>
            </a:r>
            <a:endParaRPr kumimoji="1" lang="ja-JP" altLang="en-US" sz="6400" dirty="0">
              <a:ln w="63500">
                <a:noFill/>
              </a:ln>
              <a:solidFill>
                <a:schemeClr val="bg1"/>
              </a:solidFill>
              <a:effectLst>
                <a:outerShdw blurRad="63500" dist="63500" dir="5400000" rotWithShape="0">
                  <a:srgbClr val="0066FF">
                    <a:alpha val="74902"/>
                  </a:srgbClr>
                </a:outerShdw>
              </a:effectLst>
              <a:latin typeface="瀞ノグリッチ黒体 H1" pitchFamily="50" charset="-128"/>
              <a:ea typeface="瀞ノグリッチ黒体 H1" pitchFamily="50" charset="-128"/>
            </a:endParaRPr>
          </a:p>
        </p:txBody>
      </p:sp>
      <p:sp>
        <p:nvSpPr>
          <p:cNvPr id="34" name="タイトル">
            <a:extLst>
              <a:ext uri="{FF2B5EF4-FFF2-40B4-BE49-F238E27FC236}">
                <a16:creationId xmlns:a16="http://schemas.microsoft.com/office/drawing/2014/main" id="{DA347535-C652-13C3-8B9E-6B8385FDD3D7}"/>
              </a:ext>
            </a:extLst>
          </p:cNvPr>
          <p:cNvSpPr txBox="1"/>
          <p:nvPr/>
        </p:nvSpPr>
        <p:spPr>
          <a:xfrm>
            <a:off x="3015989" y="683865"/>
            <a:ext cx="5760000" cy="1077218"/>
          </a:xfrm>
          <a:prstGeom prst="rect">
            <a:avLst/>
          </a:prstGeom>
          <a:noFill/>
          <a:ln>
            <a:noFill/>
          </a:ln>
          <a:effectLst/>
        </p:spPr>
        <p:txBody>
          <a:bodyPr wrap="square" rtlCol="0">
            <a:spAutoFit/>
          </a:bodyPr>
          <a:lstStyle/>
          <a:p>
            <a:pPr algn="dist"/>
            <a:r>
              <a:rPr kumimoji="1" lang="en-US" altLang="ja-JP" sz="6400" dirty="0">
                <a:ln w="63500">
                  <a:noFill/>
                </a:ln>
                <a:solidFill>
                  <a:schemeClr val="bg1"/>
                </a:solidFill>
                <a:effectLst>
                  <a:outerShdw blurRad="63500" dist="63500" dir="15900000" rotWithShape="0">
                    <a:srgbClr val="FF0066">
                      <a:alpha val="75000"/>
                    </a:srgbClr>
                  </a:outerShdw>
                </a:effectLst>
                <a:latin typeface="瀞ノグリッチ黒体 H1" pitchFamily="50" charset="-128"/>
                <a:ea typeface="瀞ノグリッチ黒体 H1" pitchFamily="50" charset="-128"/>
              </a:rPr>
              <a:t>PORTFOLIO</a:t>
            </a:r>
            <a:endParaRPr kumimoji="1" lang="ja-JP" altLang="en-US" sz="6400" dirty="0">
              <a:ln w="63500">
                <a:noFill/>
              </a:ln>
              <a:solidFill>
                <a:schemeClr val="bg1"/>
              </a:solidFill>
              <a:effectLst>
                <a:outerShdw blurRad="63500" dist="63500" dir="15900000" rotWithShape="0">
                  <a:srgbClr val="FF0066">
                    <a:alpha val="75000"/>
                  </a:srgbClr>
                </a:outerShdw>
              </a:effectLst>
              <a:latin typeface="瀞ノグリッチ黒体 H1" pitchFamily="50" charset="-128"/>
              <a:ea typeface="瀞ノグリッチ黒体 H1" pitchFamily="50" charset="-128"/>
            </a:endParaRPr>
          </a:p>
        </p:txBody>
      </p:sp>
    </p:spTree>
    <p:extLst>
      <p:ext uri="{BB962C8B-B14F-4D97-AF65-F5344CB8AC3E}">
        <p14:creationId xmlns:p14="http://schemas.microsoft.com/office/powerpoint/2010/main" val="1692057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テキスト">
            <a:extLst>
              <a:ext uri="{FF2B5EF4-FFF2-40B4-BE49-F238E27FC236}">
                <a16:creationId xmlns:a16="http://schemas.microsoft.com/office/drawing/2014/main" id="{1961796F-62AA-A18A-BB00-710D757A424D}"/>
              </a:ext>
            </a:extLst>
          </p:cNvPr>
          <p:cNvSpPr txBox="1"/>
          <p:nvPr/>
        </p:nvSpPr>
        <p:spPr>
          <a:xfrm>
            <a:off x="4268070" y="6480000"/>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-2-</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3" name="タイトル">
            <a:extLst>
              <a:ext uri="{FF2B5EF4-FFF2-40B4-BE49-F238E27FC236}">
                <a16:creationId xmlns:a16="http://schemas.microsoft.com/office/drawing/2014/main" id="{94922E6A-25B8-94AA-6ADC-B94613841A1B}"/>
              </a:ext>
            </a:extLst>
          </p:cNvPr>
          <p:cNvSpPr txBox="1"/>
          <p:nvPr/>
        </p:nvSpPr>
        <p:spPr>
          <a:xfrm>
            <a:off x="360000" y="216000"/>
            <a:ext cx="8424000" cy="360000"/>
          </a:xfrm>
          <a:prstGeom prst="rect">
            <a:avLst/>
          </a:prstGeom>
          <a:solidFill>
            <a:schemeClr val="bg1">
              <a:lumMod val="85000"/>
            </a:schemeClr>
          </a:solidFill>
        </p:spPr>
        <p:txBody>
          <a:bodyPr wrap="square" rtlCol="0" anchor="ctr">
            <a:noAutofit/>
          </a:bodyPr>
          <a:lstStyle/>
          <a:p>
            <a:pPr algn="ctr"/>
            <a:r>
              <a:rPr kumimoji="1" lang="en-US" altLang="ja-JP" sz="2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PROFILE</a:t>
            </a:r>
          </a:p>
        </p:txBody>
      </p:sp>
      <p:pic>
        <p:nvPicPr>
          <p:cNvPr id="4" name="イメージ" descr="スーツを着た男性&#10;&#10;自動的に生成された説明">
            <a:extLst>
              <a:ext uri="{FF2B5EF4-FFF2-40B4-BE49-F238E27FC236}">
                <a16:creationId xmlns:a16="http://schemas.microsoft.com/office/drawing/2014/main" id="{04D350DF-AA8D-8FA7-A40F-FE5072D11C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758" y="900000"/>
            <a:ext cx="1488041" cy="1984053"/>
          </a:xfrm>
          <a:prstGeom prst="rect">
            <a:avLst/>
          </a:prstGeom>
          <a:effectLst>
            <a:outerShdw dist="63500" dir="8100000" algn="tr" rotWithShape="0">
              <a:srgbClr val="66CCFF">
                <a:alpha val="50000"/>
              </a:srgbClr>
            </a:outerShdw>
          </a:effectLst>
        </p:spPr>
      </p:pic>
      <p:sp>
        <p:nvSpPr>
          <p:cNvPr id="8" name="テキスト">
            <a:extLst>
              <a:ext uri="{FF2B5EF4-FFF2-40B4-BE49-F238E27FC236}">
                <a16:creationId xmlns:a16="http://schemas.microsoft.com/office/drawing/2014/main" id="{2F1A0608-2BD7-CDF5-B3FA-88190F07D223}"/>
              </a:ext>
            </a:extLst>
          </p:cNvPr>
          <p:cNvSpPr txBox="1"/>
          <p:nvPr/>
        </p:nvSpPr>
        <p:spPr>
          <a:xfrm>
            <a:off x="1980000" y="900000"/>
            <a:ext cx="1117614" cy="1980863"/>
          </a:xfrm>
          <a:prstGeom prst="rect">
            <a:avLst/>
          </a:prstGeom>
          <a:noFill/>
          <a:ln w="38100">
            <a:noFill/>
          </a:ln>
        </p:spPr>
        <p:txBody>
          <a:bodyPr wrap="square" rtlCol="0" anchor="ctr">
            <a:spAutoFit/>
          </a:bodyPr>
          <a:lstStyle/>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志望職種</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氏名</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生年月日</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趣味</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a:p>
            <a:pPr algn="dist">
              <a:lnSpc>
                <a:spcPct val="150000"/>
              </a:lnSpc>
            </a:pPr>
            <a:r>
              <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rPr>
              <a:t>Gmail</a:t>
            </a:r>
          </a:p>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作品データ</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p:txBody>
      </p:sp>
      <p:sp>
        <p:nvSpPr>
          <p:cNvPr id="7" name="テキスト">
            <a:extLst>
              <a:ext uri="{FF2B5EF4-FFF2-40B4-BE49-F238E27FC236}">
                <a16:creationId xmlns:a16="http://schemas.microsoft.com/office/drawing/2014/main" id="{34B9CC28-162B-2BE8-FF46-D452BCCE3B97}"/>
              </a:ext>
            </a:extLst>
          </p:cNvPr>
          <p:cNvSpPr txBox="1"/>
          <p:nvPr/>
        </p:nvSpPr>
        <p:spPr>
          <a:xfrm>
            <a:off x="2520000" y="882000"/>
            <a:ext cx="1117614" cy="1980863"/>
          </a:xfrm>
          <a:prstGeom prst="rect">
            <a:avLst/>
          </a:prstGeom>
          <a:noFill/>
          <a:ln w="38100">
            <a:noFill/>
          </a:ln>
        </p:spPr>
        <p:txBody>
          <a:bodyPr wrap="square" rtlCol="0" anchor="ctr">
            <a:spAutoFit/>
          </a:bodyPr>
          <a:lstStyle/>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a:p>
            <a:pPr algn="dist">
              <a:lnSpc>
                <a:spcPct val="150000"/>
              </a:lnSpc>
            </a:pPr>
            <a:r>
              <a:rPr kumimoji="1" lang="ja-JP" altLang="en-US" sz="1400" dirty="0">
                <a:solidFill>
                  <a:schemeClr val="tx1">
                    <a:lumMod val="50000"/>
                    <a:lumOff val="50000"/>
                  </a:schemeClr>
                </a:solidFill>
                <a:latin typeface="ＭＳ ゴシック" panose="020B0609070205080204" pitchFamily="49" charset="-128"/>
                <a:ea typeface="ＭＳ ゴシック" panose="020B0609070205080204" pitchFamily="49" charset="-128"/>
              </a:rPr>
              <a:t>：</a:t>
            </a:r>
            <a:endParaRPr kumimoji="1" lang="en-US" altLang="ja-JP" sz="1400" dirty="0">
              <a:solidFill>
                <a:schemeClr val="tx1">
                  <a:lumMod val="50000"/>
                  <a:lumOff val="50000"/>
                </a:schemeClr>
              </a:solidFill>
              <a:latin typeface="ＭＳ ゴシック" panose="020B0609070205080204" pitchFamily="49" charset="-128"/>
              <a:ea typeface="ＭＳ ゴシック" panose="020B0609070205080204" pitchFamily="49" charset="-128"/>
            </a:endParaRPr>
          </a:p>
        </p:txBody>
      </p:sp>
      <p:sp>
        <p:nvSpPr>
          <p:cNvPr id="9" name="テキスト">
            <a:extLst>
              <a:ext uri="{FF2B5EF4-FFF2-40B4-BE49-F238E27FC236}">
                <a16:creationId xmlns:a16="http://schemas.microsoft.com/office/drawing/2014/main" id="{CBA15FBA-9BB9-C21D-36A9-884C4B642E81}"/>
              </a:ext>
            </a:extLst>
          </p:cNvPr>
          <p:cNvSpPr txBox="1"/>
          <p:nvPr/>
        </p:nvSpPr>
        <p:spPr>
          <a:xfrm>
            <a:off x="3142800" y="900000"/>
            <a:ext cx="2448000" cy="1980863"/>
          </a:xfrm>
          <a:prstGeom prst="rect">
            <a:avLst/>
          </a:prstGeom>
          <a:noFill/>
          <a:ln w="38100">
            <a:noFill/>
          </a:ln>
        </p:spPr>
        <p:txBody>
          <a:bodyPr wrap="square" rtlCol="0" anchor="t">
            <a:spAutoFit/>
          </a:bodyPr>
          <a:lstStyle/>
          <a:p>
            <a:pPr>
              <a:lnSpc>
                <a:spcPct val="150000"/>
              </a:lnSpc>
            </a:pP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クライアントエンジニア</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向山 陸登</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2002</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年</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6</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月</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25</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日</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散歩 ・料理・ アニメ鑑賞</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mukoyama2002@gmail.com</a:t>
            </a:r>
          </a:p>
          <a:p>
            <a:pPr>
              <a:lnSpc>
                <a:spcPct val="15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hlinkClick r:id="rId3"/>
              </a:rPr>
              <a:t>https://bit.ly/4bG3913</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4" name="ライン">
            <a:extLst>
              <a:ext uri="{FF2B5EF4-FFF2-40B4-BE49-F238E27FC236}">
                <a16:creationId xmlns:a16="http://schemas.microsoft.com/office/drawing/2014/main" id="{A14A5F4B-2C37-9594-0A61-309A34C22F47}"/>
              </a:ext>
            </a:extLst>
          </p:cNvPr>
          <p:cNvSpPr txBox="1"/>
          <p:nvPr/>
        </p:nvSpPr>
        <p:spPr>
          <a:xfrm>
            <a:off x="5490000" y="900000"/>
            <a:ext cx="36000" cy="1983600"/>
          </a:xfrm>
          <a:prstGeom prst="rect">
            <a:avLst/>
          </a:prstGeom>
          <a:solidFill>
            <a:schemeClr val="bg1">
              <a:lumMod val="85000"/>
            </a:schemeClr>
          </a:solidFill>
        </p:spPr>
        <p:txBody>
          <a:bodyPr wrap="square" rtlCol="0" anchor="ctr">
            <a:spAutoFit/>
          </a:bodyPr>
          <a:lstStyle/>
          <a:p>
            <a:pPr algn="ct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31" name="テキスト">
            <a:extLst>
              <a:ext uri="{FF2B5EF4-FFF2-40B4-BE49-F238E27FC236}">
                <a16:creationId xmlns:a16="http://schemas.microsoft.com/office/drawing/2014/main" id="{6105948D-F9F7-3623-A734-46044CB4E711}"/>
              </a:ext>
            </a:extLst>
          </p:cNvPr>
          <p:cNvSpPr txBox="1"/>
          <p:nvPr/>
        </p:nvSpPr>
        <p:spPr>
          <a:xfrm>
            <a:off x="6739956" y="864000"/>
            <a:ext cx="832279" cy="365036"/>
          </a:xfrm>
          <a:prstGeom prst="rect">
            <a:avLst/>
          </a:prstGeom>
          <a:noFill/>
          <a:ln w="38100">
            <a:noFill/>
          </a:ln>
        </p:spPr>
        <p:txBody>
          <a:bodyPr wrap="none" rtlCol="0" anchor="ctr">
            <a:spAutoFit/>
          </a:bodyPr>
          <a:lstStyle/>
          <a:p>
            <a:pPr algn="ctr">
              <a:lnSpc>
                <a:spcPct val="150000"/>
              </a:lnSpc>
            </a:pPr>
            <a:r>
              <a:rPr kumimoji="1" lang="en-US" altLang="ja-JP" sz="1400" dirty="0">
                <a:solidFill>
                  <a:schemeClr val="tx1">
                    <a:lumMod val="50000"/>
                    <a:lumOff val="50000"/>
                  </a:schemeClr>
                </a:solidFill>
                <a:latin typeface="ＭＳ Ｐゴシック" panose="020B0600070205080204" pitchFamily="50" charset="-128"/>
                <a:ea typeface="ＭＳ Ｐゴシック" panose="020B0600070205080204" pitchFamily="50" charset="-128"/>
              </a:rPr>
              <a:t>-</a:t>
            </a:r>
            <a:r>
              <a:rPr kumimoji="1" lang="ja-JP" altLang="en-US" sz="1400" dirty="0">
                <a:solidFill>
                  <a:schemeClr val="tx1">
                    <a:lumMod val="50000"/>
                    <a:lumOff val="50000"/>
                  </a:schemeClr>
                </a:solidFill>
                <a:latin typeface="ＭＳ Ｐゴシック" panose="020B0600070205080204" pitchFamily="50" charset="-128"/>
                <a:ea typeface="ＭＳ Ｐゴシック" panose="020B0600070205080204" pitchFamily="50" charset="-128"/>
              </a:rPr>
              <a:t> 資格 </a:t>
            </a:r>
            <a:r>
              <a:rPr kumimoji="1" lang="en-US" altLang="ja-JP" sz="1400" dirty="0">
                <a:solidFill>
                  <a:schemeClr val="tx1">
                    <a:lumMod val="50000"/>
                    <a:lumOff val="50000"/>
                  </a:schemeClr>
                </a:solidFill>
                <a:latin typeface="ＭＳ Ｐゴシック" panose="020B0600070205080204" pitchFamily="50" charset="-128"/>
                <a:ea typeface="ＭＳ Ｐゴシック" panose="020B0600070205080204" pitchFamily="50" charset="-128"/>
              </a:rPr>
              <a:t>-</a:t>
            </a:r>
          </a:p>
        </p:txBody>
      </p:sp>
      <p:sp>
        <p:nvSpPr>
          <p:cNvPr id="19" name="テキスト" hidden="1">
            <a:extLst>
              <a:ext uri="{FF2B5EF4-FFF2-40B4-BE49-F238E27FC236}">
                <a16:creationId xmlns:a16="http://schemas.microsoft.com/office/drawing/2014/main" id="{270A5512-030C-A67A-C181-0BC5BC8A1B40}"/>
              </a:ext>
            </a:extLst>
          </p:cNvPr>
          <p:cNvSpPr txBox="1"/>
          <p:nvPr/>
        </p:nvSpPr>
        <p:spPr>
          <a:xfrm>
            <a:off x="1778326" y="3616974"/>
            <a:ext cx="832279" cy="365036"/>
          </a:xfrm>
          <a:prstGeom prst="rect">
            <a:avLst/>
          </a:prstGeom>
          <a:noFill/>
          <a:ln w="38100">
            <a:noFill/>
          </a:ln>
        </p:spPr>
        <p:txBody>
          <a:bodyPr wrap="none" rtlCol="0" anchor="ctr">
            <a:spAutoFit/>
          </a:bodyPr>
          <a:lstStyle/>
          <a:p>
            <a:pPr>
              <a:lnSpc>
                <a:spcPct val="150000"/>
              </a:lnSpc>
            </a:pPr>
            <a:r>
              <a:rPr kumimoji="1" lang="en-US" altLang="ja-JP" sz="1400" dirty="0">
                <a:solidFill>
                  <a:schemeClr val="tx1">
                    <a:lumMod val="50000"/>
                    <a:lumOff val="50000"/>
                  </a:schemeClr>
                </a:solidFill>
                <a:latin typeface="ＭＳ Ｐゴシック" panose="020B0600070205080204" pitchFamily="50" charset="-128"/>
                <a:ea typeface="ＭＳ Ｐゴシック" panose="020B0600070205080204" pitchFamily="50" charset="-128"/>
              </a:rPr>
              <a:t>-</a:t>
            </a:r>
            <a:r>
              <a:rPr kumimoji="1" lang="ja-JP" altLang="en-US" sz="1400" dirty="0">
                <a:solidFill>
                  <a:schemeClr val="tx1">
                    <a:lumMod val="50000"/>
                    <a:lumOff val="50000"/>
                  </a:schemeClr>
                </a:solidFill>
                <a:latin typeface="ＭＳ Ｐゴシック" panose="020B0600070205080204" pitchFamily="50" charset="-128"/>
                <a:ea typeface="ＭＳ Ｐゴシック" panose="020B0600070205080204" pitchFamily="50" charset="-128"/>
              </a:rPr>
              <a:t> 経歴 </a:t>
            </a:r>
            <a:r>
              <a:rPr kumimoji="1" lang="en-US" altLang="ja-JP" sz="1400" dirty="0">
                <a:solidFill>
                  <a:schemeClr val="tx1">
                    <a:lumMod val="50000"/>
                    <a:lumOff val="50000"/>
                  </a:schemeClr>
                </a:solidFill>
                <a:latin typeface="ＭＳ Ｐゴシック" panose="020B0600070205080204" pitchFamily="50" charset="-128"/>
                <a:ea typeface="ＭＳ Ｐゴシック" panose="020B0600070205080204" pitchFamily="50" charset="-128"/>
              </a:rPr>
              <a:t>-</a:t>
            </a:r>
          </a:p>
        </p:txBody>
      </p:sp>
      <p:sp>
        <p:nvSpPr>
          <p:cNvPr id="17" name="テキスト" hidden="1">
            <a:extLst>
              <a:ext uri="{FF2B5EF4-FFF2-40B4-BE49-F238E27FC236}">
                <a16:creationId xmlns:a16="http://schemas.microsoft.com/office/drawing/2014/main" id="{574B061E-A795-0B69-C687-8F8542A2110D}"/>
              </a:ext>
            </a:extLst>
          </p:cNvPr>
          <p:cNvSpPr txBox="1"/>
          <p:nvPr/>
        </p:nvSpPr>
        <p:spPr>
          <a:xfrm>
            <a:off x="246015" y="4081524"/>
            <a:ext cx="4729180" cy="1711046"/>
          </a:xfrm>
          <a:prstGeom prst="rect">
            <a:avLst/>
          </a:prstGeom>
          <a:noFill/>
          <a:ln w="38100">
            <a:noFill/>
          </a:ln>
        </p:spPr>
        <p:txBody>
          <a:bodyPr wrap="none" rtlCol="0" anchor="ctr">
            <a:spAutoFit/>
          </a:bodyPr>
          <a:lstStyle/>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2018/04 - N</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高等学校 入学</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2018/04 – </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バンタンゲームアカデミー 高等部 入学</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2021/03 – N</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高等学校 卒業</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2021/03 – </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バンタンゲームアカデミー 高等部 卒業</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2021/04 – HAL</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東京 昼間部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年生課程 ゲーム</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年制学科 入学</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2025/03 – HAL</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東京 昼間部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年生課程 ゲーム</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年制学科 卒業見込み</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8" name="テキスト" hidden="1">
            <a:extLst>
              <a:ext uri="{FF2B5EF4-FFF2-40B4-BE49-F238E27FC236}">
                <a16:creationId xmlns:a16="http://schemas.microsoft.com/office/drawing/2014/main" id="{10C8CEFA-42D7-EA98-7708-50F8E7319F8D}"/>
              </a:ext>
            </a:extLst>
          </p:cNvPr>
          <p:cNvSpPr txBox="1"/>
          <p:nvPr/>
        </p:nvSpPr>
        <p:spPr>
          <a:xfrm>
            <a:off x="5828052" y="3093698"/>
            <a:ext cx="3010761" cy="326051"/>
          </a:xfrm>
          <a:prstGeom prst="rect">
            <a:avLst/>
          </a:prstGeom>
          <a:noFill/>
          <a:ln w="38100">
            <a:noFill/>
          </a:ln>
        </p:spPr>
        <p:txBody>
          <a:bodyPr wrap="none" rtlCol="0" anchor="ctr">
            <a:spAutoFit/>
          </a:bodyPr>
          <a:lstStyle/>
          <a:p>
            <a:pPr algn="dist">
              <a:lnSpc>
                <a:spcPct val="150000"/>
              </a:lnSpc>
            </a:pP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作品データは</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QR</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コードからも観覧できます。</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grpSp>
        <p:nvGrpSpPr>
          <p:cNvPr id="10" name="グループ" hidden="1">
            <a:extLst>
              <a:ext uri="{FF2B5EF4-FFF2-40B4-BE49-F238E27FC236}">
                <a16:creationId xmlns:a16="http://schemas.microsoft.com/office/drawing/2014/main" id="{42D95E65-2116-145E-B9D8-5CFCD366CB43}"/>
              </a:ext>
            </a:extLst>
          </p:cNvPr>
          <p:cNvGrpSpPr/>
          <p:nvPr/>
        </p:nvGrpSpPr>
        <p:grpSpPr>
          <a:xfrm>
            <a:off x="5947940" y="2411898"/>
            <a:ext cx="2880002" cy="1619545"/>
            <a:chOff x="5531998" y="4451442"/>
            <a:chExt cx="2880002" cy="1619545"/>
          </a:xfrm>
        </p:grpSpPr>
        <p:pic>
          <p:nvPicPr>
            <p:cNvPr id="11" name="図 10">
              <a:extLst>
                <a:ext uri="{FF2B5EF4-FFF2-40B4-BE49-F238E27FC236}">
                  <a16:creationId xmlns:a16="http://schemas.microsoft.com/office/drawing/2014/main" id="{A9BBB094-32C7-77FF-F65F-6C034B1F69F8}"/>
                </a:ext>
              </a:extLst>
            </p:cNvPr>
            <p:cNvPicPr>
              <a:picLocks noChangeAspect="1"/>
            </p:cNvPicPr>
            <p:nvPr/>
          </p:nvPicPr>
          <p:blipFill rotWithShape="1">
            <a:blip r:embed="rId4"/>
            <a:srcRect t="4097"/>
            <a:stretch/>
          </p:blipFill>
          <p:spPr>
            <a:xfrm>
              <a:off x="6972000" y="4451442"/>
              <a:ext cx="1440000" cy="810000"/>
            </a:xfrm>
            <a:prstGeom prst="rect">
              <a:avLst/>
            </a:prstGeom>
          </p:spPr>
        </p:pic>
        <p:pic>
          <p:nvPicPr>
            <p:cNvPr id="12" name="図 11" descr="写真, テーブル, カラフル, 異なる が含まれている画像&#10;&#10;自動的に生成された説明">
              <a:extLst>
                <a:ext uri="{FF2B5EF4-FFF2-40B4-BE49-F238E27FC236}">
                  <a16:creationId xmlns:a16="http://schemas.microsoft.com/office/drawing/2014/main" id="{DF34518B-4BC2-6116-1C3B-EFDB445B22E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2000" y="5260986"/>
              <a:ext cx="1440000" cy="810001"/>
            </a:xfrm>
            <a:prstGeom prst="rect">
              <a:avLst/>
            </a:prstGeom>
          </p:spPr>
        </p:pic>
        <p:pic>
          <p:nvPicPr>
            <p:cNvPr id="13" name="図 12" descr="草 が含まれている画像&#10;&#10;自動的に生成された説明">
              <a:extLst>
                <a:ext uri="{FF2B5EF4-FFF2-40B4-BE49-F238E27FC236}">
                  <a16:creationId xmlns:a16="http://schemas.microsoft.com/office/drawing/2014/main" id="{724931D6-6E89-5233-6FA1-BA9CB38223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31998" y="4452533"/>
              <a:ext cx="1440000" cy="810001"/>
            </a:xfrm>
            <a:prstGeom prst="rect">
              <a:avLst/>
            </a:prstGeom>
          </p:spPr>
        </p:pic>
        <p:pic>
          <p:nvPicPr>
            <p:cNvPr id="15" name="図 14" descr="黒い背景に白い文字がある&#10;&#10;低い精度で自動的に生成された説明">
              <a:extLst>
                <a:ext uri="{FF2B5EF4-FFF2-40B4-BE49-F238E27FC236}">
                  <a16:creationId xmlns:a16="http://schemas.microsoft.com/office/drawing/2014/main" id="{D86A4B0C-FC4E-6578-ACBE-A3C585BB8F8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31998" y="5260408"/>
              <a:ext cx="1440000" cy="809999"/>
            </a:xfrm>
            <a:prstGeom prst="rect">
              <a:avLst/>
            </a:prstGeom>
          </p:spPr>
        </p:pic>
        <p:pic>
          <p:nvPicPr>
            <p:cNvPr id="6" name="図 5" descr="QR コード&#10;&#10;自動的に生成された説明">
              <a:extLst>
                <a:ext uri="{FF2B5EF4-FFF2-40B4-BE49-F238E27FC236}">
                  <a16:creationId xmlns:a16="http://schemas.microsoft.com/office/drawing/2014/main" id="{25AFEF36-D17A-3CF8-BB65-E0C21F02701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01999" y="5000442"/>
              <a:ext cx="540000" cy="540000"/>
            </a:xfrm>
            <a:prstGeom prst="rect">
              <a:avLst/>
            </a:prstGeom>
          </p:spPr>
        </p:pic>
      </p:grpSp>
      <p:sp>
        <p:nvSpPr>
          <p:cNvPr id="32" name="テキスト">
            <a:extLst>
              <a:ext uri="{FF2B5EF4-FFF2-40B4-BE49-F238E27FC236}">
                <a16:creationId xmlns:a16="http://schemas.microsoft.com/office/drawing/2014/main" id="{010EF9E0-361D-E4A6-A580-7E222862523F}"/>
              </a:ext>
            </a:extLst>
          </p:cNvPr>
          <p:cNvSpPr txBox="1"/>
          <p:nvPr/>
        </p:nvSpPr>
        <p:spPr>
          <a:xfrm>
            <a:off x="5594888" y="1224000"/>
            <a:ext cx="3199915" cy="1157048"/>
          </a:xfrm>
          <a:prstGeom prst="rect">
            <a:avLst/>
          </a:prstGeom>
          <a:noFill/>
          <a:ln w="38100">
            <a:noFill/>
          </a:ln>
        </p:spPr>
        <p:txBody>
          <a:bodyPr wrap="none" rtlCol="0" anchor="ctr">
            <a:spAutoFit/>
          </a:bodyPr>
          <a:lstStyle/>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2018/12</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マルチメディア検定 ベーシック 合格</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2021/12</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CG</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エンジニア検定 ベーシック 合格</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2022/07</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情報処理活用能力検定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級 合格</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150000"/>
              </a:lnSpc>
            </a:pP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2023/08 - </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基本情報技術者試験 合格</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2" name="テキスト">
            <a:extLst>
              <a:ext uri="{FF2B5EF4-FFF2-40B4-BE49-F238E27FC236}">
                <a16:creationId xmlns:a16="http://schemas.microsoft.com/office/drawing/2014/main" id="{5BD72435-41B5-028B-04BF-1C7F1E311969}"/>
              </a:ext>
            </a:extLst>
          </p:cNvPr>
          <p:cNvSpPr txBox="1"/>
          <p:nvPr/>
        </p:nvSpPr>
        <p:spPr>
          <a:xfrm>
            <a:off x="3557941" y="3780000"/>
            <a:ext cx="2028119" cy="365036"/>
          </a:xfrm>
          <a:prstGeom prst="rect">
            <a:avLst/>
          </a:prstGeom>
          <a:noFill/>
          <a:ln w="38100">
            <a:noFill/>
          </a:ln>
        </p:spPr>
        <p:txBody>
          <a:bodyPr wrap="none" rtlCol="0" anchor="ctr">
            <a:spAutoFit/>
          </a:bodyPr>
          <a:lstStyle/>
          <a:p>
            <a:pPr algn="ctr">
              <a:lnSpc>
                <a:spcPct val="150000"/>
              </a:lnSpc>
            </a:pPr>
            <a:r>
              <a:rPr kumimoji="1" lang="en-US" altLang="ja-JP" sz="1400" b="1" dirty="0">
                <a:solidFill>
                  <a:schemeClr val="tx1">
                    <a:lumMod val="50000"/>
                    <a:lumOff val="50000"/>
                  </a:schemeClr>
                </a:solidFill>
                <a:latin typeface="ＭＳ Ｐゴシック" panose="020B0600070205080204" pitchFamily="50" charset="-128"/>
                <a:ea typeface="ＭＳ Ｐゴシック" panose="020B0600070205080204" pitchFamily="50" charset="-128"/>
              </a:rPr>
              <a:t>-</a:t>
            </a:r>
            <a:r>
              <a:rPr kumimoji="1" lang="ja-JP" altLang="en-US" sz="1400" b="1" dirty="0">
                <a:solidFill>
                  <a:schemeClr val="tx1">
                    <a:lumMod val="50000"/>
                    <a:lumOff val="50000"/>
                  </a:schemeClr>
                </a:solidFill>
                <a:latin typeface="ＭＳ Ｐゴシック" panose="020B0600070205080204" pitchFamily="50" charset="-128"/>
                <a:ea typeface="ＭＳ Ｐゴシック" panose="020B0600070205080204" pitchFamily="50" charset="-128"/>
              </a:rPr>
              <a:t> 言語・ツール 習熟度 </a:t>
            </a:r>
            <a:r>
              <a:rPr kumimoji="1" lang="en-US" altLang="ja-JP" sz="1400" b="1" dirty="0">
                <a:solidFill>
                  <a:schemeClr val="tx1">
                    <a:lumMod val="50000"/>
                    <a:lumOff val="50000"/>
                  </a:schemeClr>
                </a:solidFill>
                <a:latin typeface="ＭＳ Ｐゴシック" panose="020B0600070205080204" pitchFamily="50" charset="-128"/>
                <a:ea typeface="ＭＳ Ｐゴシック" panose="020B0600070205080204" pitchFamily="50" charset="-128"/>
              </a:rPr>
              <a:t>-</a:t>
            </a:r>
          </a:p>
        </p:txBody>
      </p:sp>
      <p:grpSp>
        <p:nvGrpSpPr>
          <p:cNvPr id="5" name="グループ０">
            <a:extLst>
              <a:ext uri="{FF2B5EF4-FFF2-40B4-BE49-F238E27FC236}">
                <a16:creationId xmlns:a16="http://schemas.microsoft.com/office/drawing/2014/main" id="{97C8CEC7-8CC9-3601-CA75-8616B8193EE7}"/>
              </a:ext>
            </a:extLst>
          </p:cNvPr>
          <p:cNvGrpSpPr/>
          <p:nvPr/>
        </p:nvGrpSpPr>
        <p:grpSpPr>
          <a:xfrm>
            <a:off x="360000" y="4271632"/>
            <a:ext cx="1414170" cy="1835224"/>
            <a:chOff x="360000" y="1104997"/>
            <a:chExt cx="1414170" cy="1835224"/>
          </a:xfrm>
        </p:grpSpPr>
        <p:grpSp>
          <p:nvGrpSpPr>
            <p:cNvPr id="16" name="メーター">
              <a:extLst>
                <a:ext uri="{FF2B5EF4-FFF2-40B4-BE49-F238E27FC236}">
                  <a16:creationId xmlns:a16="http://schemas.microsoft.com/office/drawing/2014/main" id="{EF218B78-725D-1E1B-DB59-6253F6F06C66}"/>
                </a:ext>
              </a:extLst>
            </p:cNvPr>
            <p:cNvGrpSpPr/>
            <p:nvPr/>
          </p:nvGrpSpPr>
          <p:grpSpPr>
            <a:xfrm>
              <a:off x="432050" y="1356221"/>
              <a:ext cx="1170000" cy="144000"/>
              <a:chOff x="2310580" y="3470400"/>
              <a:chExt cx="1170000" cy="144000"/>
            </a:xfrm>
          </p:grpSpPr>
          <p:sp>
            <p:nvSpPr>
              <p:cNvPr id="56" name="背面">
                <a:extLst>
                  <a:ext uri="{FF2B5EF4-FFF2-40B4-BE49-F238E27FC236}">
                    <a16:creationId xmlns:a16="http://schemas.microsoft.com/office/drawing/2014/main" id="{853F8B68-AABD-6117-2AF9-DC5DE234427C}"/>
                  </a:ext>
                </a:extLst>
              </p:cNvPr>
              <p:cNvSpPr>
                <a:spLocks/>
              </p:cNvSpPr>
              <p:nvPr/>
            </p:nvSpPr>
            <p:spPr>
              <a:xfrm>
                <a:off x="2310580" y="3470400"/>
                <a:ext cx="1170000" cy="144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前面0">
                <a:extLst>
                  <a:ext uri="{FF2B5EF4-FFF2-40B4-BE49-F238E27FC236}">
                    <a16:creationId xmlns:a16="http://schemas.microsoft.com/office/drawing/2014/main" id="{C29642B5-AF56-CB9A-013C-F1B76BF5D4D0}"/>
                  </a:ext>
                </a:extLst>
              </p:cNvPr>
              <p:cNvSpPr>
                <a:spLocks/>
              </p:cNvSpPr>
              <p:nvPr/>
            </p:nvSpPr>
            <p:spPr>
              <a:xfrm>
                <a:off x="2355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8" name="前面1">
                <a:extLst>
                  <a:ext uri="{FF2B5EF4-FFF2-40B4-BE49-F238E27FC236}">
                    <a16:creationId xmlns:a16="http://schemas.microsoft.com/office/drawing/2014/main" id="{713DAF45-02E0-66A7-B521-90F47C9DC526}"/>
                  </a:ext>
                </a:extLst>
              </p:cNvPr>
              <p:cNvSpPr>
                <a:spLocks/>
              </p:cNvSpPr>
              <p:nvPr/>
            </p:nvSpPr>
            <p:spPr>
              <a:xfrm>
                <a:off x="2571580" y="3488400"/>
                <a:ext cx="216000" cy="108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前面3">
                <a:extLst>
                  <a:ext uri="{FF2B5EF4-FFF2-40B4-BE49-F238E27FC236}">
                    <a16:creationId xmlns:a16="http://schemas.microsoft.com/office/drawing/2014/main" id="{B316F704-7826-95D0-9DD1-051898025A07}"/>
                  </a:ext>
                </a:extLst>
              </p:cNvPr>
              <p:cNvSpPr>
                <a:spLocks/>
              </p:cNvSpPr>
              <p:nvPr/>
            </p:nvSpPr>
            <p:spPr>
              <a:xfrm>
                <a:off x="2787580" y="3488400"/>
                <a:ext cx="216000" cy="108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前面4">
                <a:extLst>
                  <a:ext uri="{FF2B5EF4-FFF2-40B4-BE49-F238E27FC236}">
                    <a16:creationId xmlns:a16="http://schemas.microsoft.com/office/drawing/2014/main" id="{061E4217-16B4-B629-34FE-54023A0CF3B2}"/>
                  </a:ext>
                </a:extLst>
              </p:cNvPr>
              <p:cNvSpPr>
                <a:spLocks/>
              </p:cNvSpPr>
              <p:nvPr/>
            </p:nvSpPr>
            <p:spPr>
              <a:xfrm>
                <a:off x="3003580" y="3488400"/>
                <a:ext cx="216000" cy="108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前面5">
                <a:extLst>
                  <a:ext uri="{FF2B5EF4-FFF2-40B4-BE49-F238E27FC236}">
                    <a16:creationId xmlns:a16="http://schemas.microsoft.com/office/drawing/2014/main" id="{B6F1C3CA-6659-D277-1E39-A1942C0009B3}"/>
                  </a:ext>
                </a:extLst>
              </p:cNvPr>
              <p:cNvSpPr>
                <a:spLocks/>
              </p:cNvSpPr>
              <p:nvPr/>
            </p:nvSpPr>
            <p:spPr>
              <a:xfrm>
                <a:off x="3219580" y="3488400"/>
                <a:ext cx="216000" cy="108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0" name="テキスト">
              <a:extLst>
                <a:ext uri="{FF2B5EF4-FFF2-40B4-BE49-F238E27FC236}">
                  <a16:creationId xmlns:a16="http://schemas.microsoft.com/office/drawing/2014/main" id="{73F12D57-A321-FF54-04B7-43B1E6DB6AFD}"/>
                </a:ext>
              </a:extLst>
            </p:cNvPr>
            <p:cNvSpPr txBox="1"/>
            <p:nvPr/>
          </p:nvSpPr>
          <p:spPr>
            <a:xfrm>
              <a:off x="360000" y="2544221"/>
              <a:ext cx="1263487" cy="287066"/>
            </a:xfrm>
            <a:prstGeom prst="rect">
              <a:avLst/>
            </a:prstGeom>
            <a:noFill/>
            <a:ln w="38100">
              <a:noFill/>
            </a:ln>
          </p:spPr>
          <p:txBody>
            <a:bodyPr wrap="none" rtlCol="0" anchor="ctr">
              <a:spAutoFit/>
            </a:bodyPr>
            <a:lstStyle/>
            <a:p>
              <a:pPr>
                <a:lnSpc>
                  <a:spcPct val="150000"/>
                </a:lnSpc>
              </a:pPr>
              <a:r>
                <a:rPr kumimoji="1" lang="ja-JP" altLang="en-US" sz="1000" dirty="0">
                  <a:solidFill>
                    <a:schemeClr val="bg1">
                      <a:lumMod val="50000"/>
                    </a:schemeClr>
                  </a:solidFill>
                  <a:latin typeface="ＭＳ Ｐゴシック" panose="020B0600070205080204" pitchFamily="50" charset="-128"/>
                  <a:ea typeface="ＭＳ Ｐゴシック" panose="020B0600070205080204" pitchFamily="50" charset="-128"/>
                </a:rPr>
                <a:t>完璧に理解している</a:t>
              </a:r>
              <a:endParaRPr kumimoji="1" lang="en-US" altLang="ja-JP" sz="10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21" name="テキスト">
              <a:extLst>
                <a:ext uri="{FF2B5EF4-FFF2-40B4-BE49-F238E27FC236}">
                  <a16:creationId xmlns:a16="http://schemas.microsoft.com/office/drawing/2014/main" id="{486FAB84-3B1C-8B40-AD64-D9B070B4DF48}"/>
                </a:ext>
              </a:extLst>
            </p:cNvPr>
            <p:cNvSpPr txBox="1"/>
            <p:nvPr/>
          </p:nvSpPr>
          <p:spPr>
            <a:xfrm>
              <a:off x="360000" y="2184221"/>
              <a:ext cx="1350050" cy="287066"/>
            </a:xfrm>
            <a:prstGeom prst="rect">
              <a:avLst/>
            </a:prstGeom>
            <a:noFill/>
            <a:ln w="38100">
              <a:noFill/>
            </a:ln>
          </p:spPr>
          <p:txBody>
            <a:bodyPr wrap="none" rtlCol="0" anchor="ctr">
              <a:spAutoFit/>
            </a:bodyPr>
            <a:lstStyle/>
            <a:p>
              <a:pPr>
                <a:lnSpc>
                  <a:spcPct val="150000"/>
                </a:lnSpc>
              </a:pPr>
              <a:r>
                <a:rPr kumimoji="1" lang="ja-JP" altLang="en-US" sz="1000" dirty="0">
                  <a:solidFill>
                    <a:schemeClr val="bg1">
                      <a:lumMod val="50000"/>
                    </a:schemeClr>
                  </a:solidFill>
                  <a:latin typeface="ＭＳ Ｐゴシック" panose="020B0600070205080204" pitchFamily="50" charset="-128"/>
                  <a:ea typeface="ＭＳ Ｐゴシック" panose="020B0600070205080204" pitchFamily="50" charset="-128"/>
                </a:rPr>
                <a:t>ほとんど理解している</a:t>
              </a:r>
              <a:endParaRPr kumimoji="1" lang="en-US" altLang="ja-JP" sz="10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22" name="テキスト">
              <a:extLst>
                <a:ext uri="{FF2B5EF4-FFF2-40B4-BE49-F238E27FC236}">
                  <a16:creationId xmlns:a16="http://schemas.microsoft.com/office/drawing/2014/main" id="{7F8BFB9D-9C94-9466-B2CF-13C184C3B264}"/>
                </a:ext>
              </a:extLst>
            </p:cNvPr>
            <p:cNvSpPr txBox="1"/>
            <p:nvPr/>
          </p:nvSpPr>
          <p:spPr>
            <a:xfrm>
              <a:off x="360000" y="1824221"/>
              <a:ext cx="886781" cy="287066"/>
            </a:xfrm>
            <a:prstGeom prst="rect">
              <a:avLst/>
            </a:prstGeom>
            <a:noFill/>
            <a:ln w="38100">
              <a:noFill/>
            </a:ln>
          </p:spPr>
          <p:txBody>
            <a:bodyPr wrap="none" rtlCol="0" anchor="ctr">
              <a:spAutoFit/>
            </a:bodyPr>
            <a:lstStyle/>
            <a:p>
              <a:pPr>
                <a:lnSpc>
                  <a:spcPct val="150000"/>
                </a:lnSpc>
              </a:pPr>
              <a:r>
                <a:rPr kumimoji="1" lang="ja-JP" altLang="en-US" sz="1000" dirty="0">
                  <a:solidFill>
                    <a:schemeClr val="bg1">
                      <a:lumMod val="50000"/>
                    </a:schemeClr>
                  </a:solidFill>
                  <a:latin typeface="ＭＳ Ｐゴシック" panose="020B0600070205080204" pitchFamily="50" charset="-128"/>
                  <a:ea typeface="ＭＳ Ｐゴシック" panose="020B0600070205080204" pitchFamily="50" charset="-128"/>
                </a:rPr>
                <a:t>理解している</a:t>
              </a:r>
              <a:endParaRPr kumimoji="1" lang="en-US" altLang="ja-JP" sz="10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23" name="テキスト">
              <a:extLst>
                <a:ext uri="{FF2B5EF4-FFF2-40B4-BE49-F238E27FC236}">
                  <a16:creationId xmlns:a16="http://schemas.microsoft.com/office/drawing/2014/main" id="{94E85DDD-1390-CA20-5308-7BCC5BB3ABF8}"/>
                </a:ext>
              </a:extLst>
            </p:cNvPr>
            <p:cNvSpPr txBox="1"/>
            <p:nvPr/>
          </p:nvSpPr>
          <p:spPr>
            <a:xfrm>
              <a:off x="360000" y="1464221"/>
              <a:ext cx="1414170" cy="287066"/>
            </a:xfrm>
            <a:prstGeom prst="rect">
              <a:avLst/>
            </a:prstGeom>
            <a:noFill/>
            <a:ln w="38100">
              <a:noFill/>
            </a:ln>
          </p:spPr>
          <p:txBody>
            <a:bodyPr wrap="none" rtlCol="0" anchor="ctr">
              <a:spAutoFit/>
            </a:bodyPr>
            <a:lstStyle/>
            <a:p>
              <a:pPr>
                <a:lnSpc>
                  <a:spcPct val="150000"/>
                </a:lnSpc>
              </a:pPr>
              <a:r>
                <a:rPr kumimoji="1" lang="ja-JP" altLang="en-US" sz="1000" dirty="0">
                  <a:solidFill>
                    <a:schemeClr val="bg1">
                      <a:lumMod val="50000"/>
                    </a:schemeClr>
                  </a:solidFill>
                  <a:latin typeface="ＭＳ Ｐゴシック" panose="020B0600070205080204" pitchFamily="50" charset="-128"/>
                  <a:ea typeface="ＭＳ Ｐゴシック" panose="020B0600070205080204" pitchFamily="50" charset="-128"/>
                </a:rPr>
                <a:t>なんとなく理解している</a:t>
              </a:r>
              <a:endParaRPr kumimoji="1" lang="en-US" altLang="ja-JP" sz="10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24" name="テキスト">
              <a:extLst>
                <a:ext uri="{FF2B5EF4-FFF2-40B4-BE49-F238E27FC236}">
                  <a16:creationId xmlns:a16="http://schemas.microsoft.com/office/drawing/2014/main" id="{406DDF79-B37B-85CD-8E59-73ABFB8EFDBD}"/>
                </a:ext>
              </a:extLst>
            </p:cNvPr>
            <p:cNvSpPr txBox="1"/>
            <p:nvPr/>
          </p:nvSpPr>
          <p:spPr>
            <a:xfrm>
              <a:off x="360000" y="1104997"/>
              <a:ext cx="1119217" cy="287066"/>
            </a:xfrm>
            <a:prstGeom prst="rect">
              <a:avLst/>
            </a:prstGeom>
            <a:noFill/>
            <a:ln w="38100">
              <a:noFill/>
            </a:ln>
          </p:spPr>
          <p:txBody>
            <a:bodyPr wrap="none" rtlCol="0" anchor="ctr">
              <a:spAutoFit/>
            </a:bodyPr>
            <a:lstStyle/>
            <a:p>
              <a:pPr>
                <a:lnSpc>
                  <a:spcPct val="150000"/>
                </a:lnSpc>
              </a:pPr>
              <a:r>
                <a:rPr kumimoji="1" lang="ja-JP" altLang="en-US" sz="1000" dirty="0">
                  <a:solidFill>
                    <a:schemeClr val="bg1">
                      <a:lumMod val="50000"/>
                    </a:schemeClr>
                  </a:solidFill>
                  <a:latin typeface="ＭＳ Ｐゴシック" panose="020B0600070205080204" pitchFamily="50" charset="-128"/>
                  <a:ea typeface="ＭＳ Ｐゴシック" panose="020B0600070205080204" pitchFamily="50" charset="-128"/>
                </a:rPr>
                <a:t>触れたことがある</a:t>
              </a:r>
              <a:endParaRPr kumimoji="1" lang="en-US" altLang="ja-JP" sz="10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grpSp>
          <p:nvGrpSpPr>
            <p:cNvPr id="25" name="メーター">
              <a:extLst>
                <a:ext uri="{FF2B5EF4-FFF2-40B4-BE49-F238E27FC236}">
                  <a16:creationId xmlns:a16="http://schemas.microsoft.com/office/drawing/2014/main" id="{F329FD3F-D7FE-CD9A-2360-F8984625C1E2}"/>
                </a:ext>
              </a:extLst>
            </p:cNvPr>
            <p:cNvGrpSpPr/>
            <p:nvPr/>
          </p:nvGrpSpPr>
          <p:grpSpPr>
            <a:xfrm>
              <a:off x="432050" y="1716221"/>
              <a:ext cx="1170000" cy="144000"/>
              <a:chOff x="2310580" y="3470400"/>
              <a:chExt cx="1170000" cy="144000"/>
            </a:xfrm>
          </p:grpSpPr>
          <p:sp>
            <p:nvSpPr>
              <p:cNvPr id="50" name="背面">
                <a:extLst>
                  <a:ext uri="{FF2B5EF4-FFF2-40B4-BE49-F238E27FC236}">
                    <a16:creationId xmlns:a16="http://schemas.microsoft.com/office/drawing/2014/main" id="{6365C065-AB0D-36DF-A3C8-9A0D83DC62E9}"/>
                  </a:ext>
                </a:extLst>
              </p:cNvPr>
              <p:cNvSpPr>
                <a:spLocks/>
              </p:cNvSpPr>
              <p:nvPr/>
            </p:nvSpPr>
            <p:spPr>
              <a:xfrm>
                <a:off x="2310580" y="3470400"/>
                <a:ext cx="1170000" cy="144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前面0">
                <a:extLst>
                  <a:ext uri="{FF2B5EF4-FFF2-40B4-BE49-F238E27FC236}">
                    <a16:creationId xmlns:a16="http://schemas.microsoft.com/office/drawing/2014/main" id="{87608037-7161-F589-E6B8-EEE44AB7ECB0}"/>
                  </a:ext>
                </a:extLst>
              </p:cNvPr>
              <p:cNvSpPr>
                <a:spLocks/>
              </p:cNvSpPr>
              <p:nvPr/>
            </p:nvSpPr>
            <p:spPr>
              <a:xfrm>
                <a:off x="2355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2" name="前面1">
                <a:extLst>
                  <a:ext uri="{FF2B5EF4-FFF2-40B4-BE49-F238E27FC236}">
                    <a16:creationId xmlns:a16="http://schemas.microsoft.com/office/drawing/2014/main" id="{80622BD4-B1E6-A69F-DAAD-D0D64AE4D7E9}"/>
                  </a:ext>
                </a:extLst>
              </p:cNvPr>
              <p:cNvSpPr>
                <a:spLocks/>
              </p:cNvSpPr>
              <p:nvPr/>
            </p:nvSpPr>
            <p:spPr>
              <a:xfrm>
                <a:off x="2571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前面3">
                <a:extLst>
                  <a:ext uri="{FF2B5EF4-FFF2-40B4-BE49-F238E27FC236}">
                    <a16:creationId xmlns:a16="http://schemas.microsoft.com/office/drawing/2014/main" id="{CA563E3A-5319-13AD-4D3E-8D80D56FB4AB}"/>
                  </a:ext>
                </a:extLst>
              </p:cNvPr>
              <p:cNvSpPr>
                <a:spLocks/>
              </p:cNvSpPr>
              <p:nvPr/>
            </p:nvSpPr>
            <p:spPr>
              <a:xfrm>
                <a:off x="2787580" y="3488400"/>
                <a:ext cx="216000" cy="108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4" name="前面4">
                <a:extLst>
                  <a:ext uri="{FF2B5EF4-FFF2-40B4-BE49-F238E27FC236}">
                    <a16:creationId xmlns:a16="http://schemas.microsoft.com/office/drawing/2014/main" id="{B1C069D1-872D-8F01-6B7F-5145BEF87E55}"/>
                  </a:ext>
                </a:extLst>
              </p:cNvPr>
              <p:cNvSpPr>
                <a:spLocks/>
              </p:cNvSpPr>
              <p:nvPr/>
            </p:nvSpPr>
            <p:spPr>
              <a:xfrm>
                <a:off x="3003580" y="3488400"/>
                <a:ext cx="216000" cy="108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前面5">
                <a:extLst>
                  <a:ext uri="{FF2B5EF4-FFF2-40B4-BE49-F238E27FC236}">
                    <a16:creationId xmlns:a16="http://schemas.microsoft.com/office/drawing/2014/main" id="{2A46DEC0-ED40-F757-53BA-8E644C58DF7D}"/>
                  </a:ext>
                </a:extLst>
              </p:cNvPr>
              <p:cNvSpPr>
                <a:spLocks/>
              </p:cNvSpPr>
              <p:nvPr/>
            </p:nvSpPr>
            <p:spPr>
              <a:xfrm>
                <a:off x="3219580" y="3488400"/>
                <a:ext cx="216000" cy="108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6" name="メーター">
              <a:extLst>
                <a:ext uri="{FF2B5EF4-FFF2-40B4-BE49-F238E27FC236}">
                  <a16:creationId xmlns:a16="http://schemas.microsoft.com/office/drawing/2014/main" id="{1B99E90D-98A5-6B6A-762D-933571F4857F}"/>
                </a:ext>
              </a:extLst>
            </p:cNvPr>
            <p:cNvGrpSpPr/>
            <p:nvPr/>
          </p:nvGrpSpPr>
          <p:grpSpPr>
            <a:xfrm>
              <a:off x="432000" y="2076221"/>
              <a:ext cx="1170000" cy="144000"/>
              <a:chOff x="2310580" y="3470400"/>
              <a:chExt cx="1170000" cy="144000"/>
            </a:xfrm>
          </p:grpSpPr>
          <p:sp>
            <p:nvSpPr>
              <p:cNvPr id="44" name="背面">
                <a:extLst>
                  <a:ext uri="{FF2B5EF4-FFF2-40B4-BE49-F238E27FC236}">
                    <a16:creationId xmlns:a16="http://schemas.microsoft.com/office/drawing/2014/main" id="{264CDFE9-C202-A28A-4735-FEE78C4672E8}"/>
                  </a:ext>
                </a:extLst>
              </p:cNvPr>
              <p:cNvSpPr>
                <a:spLocks/>
              </p:cNvSpPr>
              <p:nvPr/>
            </p:nvSpPr>
            <p:spPr>
              <a:xfrm>
                <a:off x="2310580" y="3470400"/>
                <a:ext cx="1170000" cy="144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前面0">
                <a:extLst>
                  <a:ext uri="{FF2B5EF4-FFF2-40B4-BE49-F238E27FC236}">
                    <a16:creationId xmlns:a16="http://schemas.microsoft.com/office/drawing/2014/main" id="{545A287B-257C-2141-D7B4-E4D057E50241}"/>
                  </a:ext>
                </a:extLst>
              </p:cNvPr>
              <p:cNvSpPr>
                <a:spLocks/>
              </p:cNvSpPr>
              <p:nvPr/>
            </p:nvSpPr>
            <p:spPr>
              <a:xfrm>
                <a:off x="2355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6" name="前面1">
                <a:extLst>
                  <a:ext uri="{FF2B5EF4-FFF2-40B4-BE49-F238E27FC236}">
                    <a16:creationId xmlns:a16="http://schemas.microsoft.com/office/drawing/2014/main" id="{6E0AAF29-FC20-9F0F-630C-E9A9C0C45C03}"/>
                  </a:ext>
                </a:extLst>
              </p:cNvPr>
              <p:cNvSpPr>
                <a:spLocks/>
              </p:cNvSpPr>
              <p:nvPr/>
            </p:nvSpPr>
            <p:spPr>
              <a:xfrm>
                <a:off x="2571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前面3">
                <a:extLst>
                  <a:ext uri="{FF2B5EF4-FFF2-40B4-BE49-F238E27FC236}">
                    <a16:creationId xmlns:a16="http://schemas.microsoft.com/office/drawing/2014/main" id="{490D6208-6D37-21FF-05D5-715FC4F09A26}"/>
                  </a:ext>
                </a:extLst>
              </p:cNvPr>
              <p:cNvSpPr>
                <a:spLocks/>
              </p:cNvSpPr>
              <p:nvPr/>
            </p:nvSpPr>
            <p:spPr>
              <a:xfrm>
                <a:off x="2787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前面4">
                <a:extLst>
                  <a:ext uri="{FF2B5EF4-FFF2-40B4-BE49-F238E27FC236}">
                    <a16:creationId xmlns:a16="http://schemas.microsoft.com/office/drawing/2014/main" id="{C747BAE4-1E04-4A4F-26EF-36A032528DE7}"/>
                  </a:ext>
                </a:extLst>
              </p:cNvPr>
              <p:cNvSpPr>
                <a:spLocks/>
              </p:cNvSpPr>
              <p:nvPr/>
            </p:nvSpPr>
            <p:spPr>
              <a:xfrm>
                <a:off x="3003580" y="3488400"/>
                <a:ext cx="216000" cy="108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前面5">
                <a:extLst>
                  <a:ext uri="{FF2B5EF4-FFF2-40B4-BE49-F238E27FC236}">
                    <a16:creationId xmlns:a16="http://schemas.microsoft.com/office/drawing/2014/main" id="{BFBFEA2F-B654-B47D-6D57-AA42B328626C}"/>
                  </a:ext>
                </a:extLst>
              </p:cNvPr>
              <p:cNvSpPr>
                <a:spLocks/>
              </p:cNvSpPr>
              <p:nvPr/>
            </p:nvSpPr>
            <p:spPr>
              <a:xfrm>
                <a:off x="3219580" y="3488400"/>
                <a:ext cx="216000" cy="108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7" name="メーター">
              <a:extLst>
                <a:ext uri="{FF2B5EF4-FFF2-40B4-BE49-F238E27FC236}">
                  <a16:creationId xmlns:a16="http://schemas.microsoft.com/office/drawing/2014/main" id="{D069C968-529B-5A0E-B196-656D64878521}"/>
                </a:ext>
              </a:extLst>
            </p:cNvPr>
            <p:cNvGrpSpPr/>
            <p:nvPr/>
          </p:nvGrpSpPr>
          <p:grpSpPr>
            <a:xfrm>
              <a:off x="431170" y="2436221"/>
              <a:ext cx="1170000" cy="144000"/>
              <a:chOff x="2310580" y="3470400"/>
              <a:chExt cx="1170000" cy="144000"/>
            </a:xfrm>
          </p:grpSpPr>
          <p:sp>
            <p:nvSpPr>
              <p:cNvPr id="38" name="背面">
                <a:extLst>
                  <a:ext uri="{FF2B5EF4-FFF2-40B4-BE49-F238E27FC236}">
                    <a16:creationId xmlns:a16="http://schemas.microsoft.com/office/drawing/2014/main" id="{07CE5988-4B6F-E409-E2E9-3249FA54A06F}"/>
                  </a:ext>
                </a:extLst>
              </p:cNvPr>
              <p:cNvSpPr>
                <a:spLocks/>
              </p:cNvSpPr>
              <p:nvPr/>
            </p:nvSpPr>
            <p:spPr>
              <a:xfrm>
                <a:off x="2310580" y="3470400"/>
                <a:ext cx="1170000" cy="144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前面0">
                <a:extLst>
                  <a:ext uri="{FF2B5EF4-FFF2-40B4-BE49-F238E27FC236}">
                    <a16:creationId xmlns:a16="http://schemas.microsoft.com/office/drawing/2014/main" id="{FE091214-0EA0-7D65-4B01-E67D1E08D43D}"/>
                  </a:ext>
                </a:extLst>
              </p:cNvPr>
              <p:cNvSpPr>
                <a:spLocks/>
              </p:cNvSpPr>
              <p:nvPr/>
            </p:nvSpPr>
            <p:spPr>
              <a:xfrm>
                <a:off x="2355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0" name="前面1">
                <a:extLst>
                  <a:ext uri="{FF2B5EF4-FFF2-40B4-BE49-F238E27FC236}">
                    <a16:creationId xmlns:a16="http://schemas.microsoft.com/office/drawing/2014/main" id="{EED54021-B1ED-946D-2EEE-638F7C25FFB4}"/>
                  </a:ext>
                </a:extLst>
              </p:cNvPr>
              <p:cNvSpPr>
                <a:spLocks/>
              </p:cNvSpPr>
              <p:nvPr/>
            </p:nvSpPr>
            <p:spPr>
              <a:xfrm>
                <a:off x="2571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前面3">
                <a:extLst>
                  <a:ext uri="{FF2B5EF4-FFF2-40B4-BE49-F238E27FC236}">
                    <a16:creationId xmlns:a16="http://schemas.microsoft.com/office/drawing/2014/main" id="{6987218F-0C02-52A1-B6E6-7F621961FFBF}"/>
                  </a:ext>
                </a:extLst>
              </p:cNvPr>
              <p:cNvSpPr>
                <a:spLocks/>
              </p:cNvSpPr>
              <p:nvPr/>
            </p:nvSpPr>
            <p:spPr>
              <a:xfrm>
                <a:off x="2787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前面4">
                <a:extLst>
                  <a:ext uri="{FF2B5EF4-FFF2-40B4-BE49-F238E27FC236}">
                    <a16:creationId xmlns:a16="http://schemas.microsoft.com/office/drawing/2014/main" id="{855A9259-A4D3-C444-D150-4B15034BE964}"/>
                  </a:ext>
                </a:extLst>
              </p:cNvPr>
              <p:cNvSpPr>
                <a:spLocks/>
              </p:cNvSpPr>
              <p:nvPr/>
            </p:nvSpPr>
            <p:spPr>
              <a:xfrm>
                <a:off x="3003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前面5">
                <a:extLst>
                  <a:ext uri="{FF2B5EF4-FFF2-40B4-BE49-F238E27FC236}">
                    <a16:creationId xmlns:a16="http://schemas.microsoft.com/office/drawing/2014/main" id="{72A9C386-D209-ECE7-F045-0246BD169EF1}"/>
                  </a:ext>
                </a:extLst>
              </p:cNvPr>
              <p:cNvSpPr>
                <a:spLocks/>
              </p:cNvSpPr>
              <p:nvPr/>
            </p:nvSpPr>
            <p:spPr>
              <a:xfrm>
                <a:off x="3219580" y="3488400"/>
                <a:ext cx="216000" cy="108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9" name="メーター">
              <a:extLst>
                <a:ext uri="{FF2B5EF4-FFF2-40B4-BE49-F238E27FC236}">
                  <a16:creationId xmlns:a16="http://schemas.microsoft.com/office/drawing/2014/main" id="{0164D83D-D0F7-3B45-ECD2-2114238DD4EF}"/>
                </a:ext>
              </a:extLst>
            </p:cNvPr>
            <p:cNvGrpSpPr/>
            <p:nvPr/>
          </p:nvGrpSpPr>
          <p:grpSpPr>
            <a:xfrm>
              <a:off x="432000" y="2796221"/>
              <a:ext cx="1170000" cy="144000"/>
              <a:chOff x="2310580" y="3470400"/>
              <a:chExt cx="1170000" cy="144000"/>
            </a:xfrm>
          </p:grpSpPr>
          <p:sp>
            <p:nvSpPr>
              <p:cNvPr id="30" name="背面">
                <a:extLst>
                  <a:ext uri="{FF2B5EF4-FFF2-40B4-BE49-F238E27FC236}">
                    <a16:creationId xmlns:a16="http://schemas.microsoft.com/office/drawing/2014/main" id="{6812545D-2C48-B0CB-0924-6D5D68F7974F}"/>
                  </a:ext>
                </a:extLst>
              </p:cNvPr>
              <p:cNvSpPr>
                <a:spLocks/>
              </p:cNvSpPr>
              <p:nvPr/>
            </p:nvSpPr>
            <p:spPr>
              <a:xfrm>
                <a:off x="2310580" y="3470400"/>
                <a:ext cx="1170000" cy="144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前面0">
                <a:extLst>
                  <a:ext uri="{FF2B5EF4-FFF2-40B4-BE49-F238E27FC236}">
                    <a16:creationId xmlns:a16="http://schemas.microsoft.com/office/drawing/2014/main" id="{DA7C2D18-7F08-062C-383F-8515E09EAA97}"/>
                  </a:ext>
                </a:extLst>
              </p:cNvPr>
              <p:cNvSpPr>
                <a:spLocks/>
              </p:cNvSpPr>
              <p:nvPr/>
            </p:nvSpPr>
            <p:spPr>
              <a:xfrm>
                <a:off x="2355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34" name="前面1">
                <a:extLst>
                  <a:ext uri="{FF2B5EF4-FFF2-40B4-BE49-F238E27FC236}">
                    <a16:creationId xmlns:a16="http://schemas.microsoft.com/office/drawing/2014/main" id="{0E47306A-0CF1-3D01-E550-427D9FBE6B36}"/>
                  </a:ext>
                </a:extLst>
              </p:cNvPr>
              <p:cNvSpPr>
                <a:spLocks/>
              </p:cNvSpPr>
              <p:nvPr/>
            </p:nvSpPr>
            <p:spPr>
              <a:xfrm>
                <a:off x="2571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前面3">
                <a:extLst>
                  <a:ext uri="{FF2B5EF4-FFF2-40B4-BE49-F238E27FC236}">
                    <a16:creationId xmlns:a16="http://schemas.microsoft.com/office/drawing/2014/main" id="{C37A55EA-05EF-934E-D580-813961655FE3}"/>
                  </a:ext>
                </a:extLst>
              </p:cNvPr>
              <p:cNvSpPr>
                <a:spLocks/>
              </p:cNvSpPr>
              <p:nvPr/>
            </p:nvSpPr>
            <p:spPr>
              <a:xfrm>
                <a:off x="2787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前面4">
                <a:extLst>
                  <a:ext uri="{FF2B5EF4-FFF2-40B4-BE49-F238E27FC236}">
                    <a16:creationId xmlns:a16="http://schemas.microsoft.com/office/drawing/2014/main" id="{618508A7-18CA-F4A6-2923-9A206992ADFF}"/>
                  </a:ext>
                </a:extLst>
              </p:cNvPr>
              <p:cNvSpPr>
                <a:spLocks/>
              </p:cNvSpPr>
              <p:nvPr/>
            </p:nvSpPr>
            <p:spPr>
              <a:xfrm>
                <a:off x="3003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前面5">
                <a:extLst>
                  <a:ext uri="{FF2B5EF4-FFF2-40B4-BE49-F238E27FC236}">
                    <a16:creationId xmlns:a16="http://schemas.microsoft.com/office/drawing/2014/main" id="{77319B56-9FFF-6A5D-AFC6-1A3C7B3603A8}"/>
                  </a:ext>
                </a:extLst>
              </p:cNvPr>
              <p:cNvSpPr>
                <a:spLocks/>
              </p:cNvSpPr>
              <p:nvPr/>
            </p:nvSpPr>
            <p:spPr>
              <a:xfrm>
                <a:off x="3219580" y="3488400"/>
                <a:ext cx="216000" cy="108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grpSp>
        <p:nvGrpSpPr>
          <p:cNvPr id="62" name="グループ1">
            <a:extLst>
              <a:ext uri="{FF2B5EF4-FFF2-40B4-BE49-F238E27FC236}">
                <a16:creationId xmlns:a16="http://schemas.microsoft.com/office/drawing/2014/main" id="{5C9E3A0C-49EB-C8E3-FF3A-7A5497A7DE8A}"/>
              </a:ext>
            </a:extLst>
          </p:cNvPr>
          <p:cNvGrpSpPr/>
          <p:nvPr/>
        </p:nvGrpSpPr>
        <p:grpSpPr>
          <a:xfrm>
            <a:off x="2032432" y="4320000"/>
            <a:ext cx="1710000" cy="1738489"/>
            <a:chOff x="360000" y="1170000"/>
            <a:chExt cx="1710000" cy="1738489"/>
          </a:xfrm>
        </p:grpSpPr>
        <p:grpSp>
          <p:nvGrpSpPr>
            <p:cNvPr id="63" name="メーター">
              <a:extLst>
                <a:ext uri="{FF2B5EF4-FFF2-40B4-BE49-F238E27FC236}">
                  <a16:creationId xmlns:a16="http://schemas.microsoft.com/office/drawing/2014/main" id="{83A25BDA-CB8A-038B-7544-B6340FAD49A8}"/>
                </a:ext>
              </a:extLst>
            </p:cNvPr>
            <p:cNvGrpSpPr/>
            <p:nvPr/>
          </p:nvGrpSpPr>
          <p:grpSpPr>
            <a:xfrm>
              <a:off x="900000" y="1393200"/>
              <a:ext cx="1170000" cy="180000"/>
              <a:chOff x="2331000" y="3108120"/>
              <a:chExt cx="1170000" cy="180000"/>
            </a:xfrm>
          </p:grpSpPr>
          <p:sp>
            <p:nvSpPr>
              <p:cNvPr id="86" name="背面">
                <a:extLst>
                  <a:ext uri="{FF2B5EF4-FFF2-40B4-BE49-F238E27FC236}">
                    <a16:creationId xmlns:a16="http://schemas.microsoft.com/office/drawing/2014/main" id="{9EB64465-504C-DC73-0417-00267C895F02}"/>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前面0">
                <a:extLst>
                  <a:ext uri="{FF2B5EF4-FFF2-40B4-BE49-F238E27FC236}">
                    <a16:creationId xmlns:a16="http://schemas.microsoft.com/office/drawing/2014/main" id="{302A11C4-C0E8-8292-57ED-E609471DCAD4}"/>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8" name="前面1">
                <a:extLst>
                  <a:ext uri="{FF2B5EF4-FFF2-40B4-BE49-F238E27FC236}">
                    <a16:creationId xmlns:a16="http://schemas.microsoft.com/office/drawing/2014/main" id="{CBCC7740-D3FF-F9AB-C7D7-CF9493C08731}"/>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9" name="前面3">
                <a:extLst>
                  <a:ext uri="{FF2B5EF4-FFF2-40B4-BE49-F238E27FC236}">
                    <a16:creationId xmlns:a16="http://schemas.microsoft.com/office/drawing/2014/main" id="{47036D68-A29B-A7DB-BAF5-60C4B6C55975}"/>
                  </a:ext>
                </a:extLst>
              </p:cNvPr>
              <p:cNvSpPr/>
              <p:nvPr/>
            </p:nvSpPr>
            <p:spPr>
              <a:xfrm>
                <a:off x="2808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前面4">
                <a:extLst>
                  <a:ext uri="{FF2B5EF4-FFF2-40B4-BE49-F238E27FC236}">
                    <a16:creationId xmlns:a16="http://schemas.microsoft.com/office/drawing/2014/main" id="{E2470E83-720F-0A89-15FE-996257293FBC}"/>
                  </a:ext>
                </a:extLst>
              </p:cNvPr>
              <p:cNvSpPr/>
              <p:nvPr/>
            </p:nvSpPr>
            <p:spPr>
              <a:xfrm>
                <a:off x="3024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1" name="前面5">
                <a:extLst>
                  <a:ext uri="{FF2B5EF4-FFF2-40B4-BE49-F238E27FC236}">
                    <a16:creationId xmlns:a16="http://schemas.microsoft.com/office/drawing/2014/main" id="{BC5C9846-A829-FE5B-F075-03FEA54D7210}"/>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64" name="メーター">
              <a:extLst>
                <a:ext uri="{FF2B5EF4-FFF2-40B4-BE49-F238E27FC236}">
                  <a16:creationId xmlns:a16="http://schemas.microsoft.com/office/drawing/2014/main" id="{BA3B4E4A-8C49-A76D-0C1B-BAD0E321B90E}"/>
                </a:ext>
              </a:extLst>
            </p:cNvPr>
            <p:cNvGrpSpPr/>
            <p:nvPr/>
          </p:nvGrpSpPr>
          <p:grpSpPr>
            <a:xfrm>
              <a:off x="900000" y="1821600"/>
              <a:ext cx="1170000" cy="180000"/>
              <a:chOff x="2331000" y="3108120"/>
              <a:chExt cx="1170000" cy="180000"/>
            </a:xfrm>
          </p:grpSpPr>
          <p:sp>
            <p:nvSpPr>
              <p:cNvPr id="80" name="背面">
                <a:extLst>
                  <a:ext uri="{FF2B5EF4-FFF2-40B4-BE49-F238E27FC236}">
                    <a16:creationId xmlns:a16="http://schemas.microsoft.com/office/drawing/2014/main" id="{B1079DB9-B3FD-4F9C-3243-0E1CBF50327E}"/>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前面0">
                <a:extLst>
                  <a:ext uri="{FF2B5EF4-FFF2-40B4-BE49-F238E27FC236}">
                    <a16:creationId xmlns:a16="http://schemas.microsoft.com/office/drawing/2014/main" id="{BBCE0C39-42DE-FB6E-D392-09D99A391DD2}"/>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前面1">
                <a:extLst>
                  <a:ext uri="{FF2B5EF4-FFF2-40B4-BE49-F238E27FC236}">
                    <a16:creationId xmlns:a16="http://schemas.microsoft.com/office/drawing/2014/main" id="{95F8753E-015B-17AE-AC39-5DFAF8AA1E08}"/>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3" name="前面3">
                <a:extLst>
                  <a:ext uri="{FF2B5EF4-FFF2-40B4-BE49-F238E27FC236}">
                    <a16:creationId xmlns:a16="http://schemas.microsoft.com/office/drawing/2014/main" id="{561EC53B-9AF1-0F5A-7BF6-4DDFD396D5DB}"/>
                  </a:ext>
                </a:extLst>
              </p:cNvPr>
              <p:cNvSpPr/>
              <p:nvPr/>
            </p:nvSpPr>
            <p:spPr>
              <a:xfrm>
                <a:off x="2808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前面4">
                <a:extLst>
                  <a:ext uri="{FF2B5EF4-FFF2-40B4-BE49-F238E27FC236}">
                    <a16:creationId xmlns:a16="http://schemas.microsoft.com/office/drawing/2014/main" id="{3DA98CFB-8E81-6285-E2C5-D4584F928380}"/>
                  </a:ext>
                </a:extLst>
              </p:cNvPr>
              <p:cNvSpPr/>
              <p:nvPr/>
            </p:nvSpPr>
            <p:spPr>
              <a:xfrm>
                <a:off x="3024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前面5">
                <a:extLst>
                  <a:ext uri="{FF2B5EF4-FFF2-40B4-BE49-F238E27FC236}">
                    <a16:creationId xmlns:a16="http://schemas.microsoft.com/office/drawing/2014/main" id="{B40E23A0-CF9E-5357-21C5-70DC56598222}"/>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65" name="メーター">
              <a:extLst>
                <a:ext uri="{FF2B5EF4-FFF2-40B4-BE49-F238E27FC236}">
                  <a16:creationId xmlns:a16="http://schemas.microsoft.com/office/drawing/2014/main" id="{B31B1604-3989-F400-1A84-54182A1F820C}"/>
                </a:ext>
              </a:extLst>
            </p:cNvPr>
            <p:cNvGrpSpPr/>
            <p:nvPr/>
          </p:nvGrpSpPr>
          <p:grpSpPr>
            <a:xfrm>
              <a:off x="900000" y="2246400"/>
              <a:ext cx="1170000" cy="180000"/>
              <a:chOff x="2331000" y="3108120"/>
              <a:chExt cx="1170000" cy="180000"/>
            </a:xfrm>
          </p:grpSpPr>
          <p:sp>
            <p:nvSpPr>
              <p:cNvPr id="74" name="背面">
                <a:extLst>
                  <a:ext uri="{FF2B5EF4-FFF2-40B4-BE49-F238E27FC236}">
                    <a16:creationId xmlns:a16="http://schemas.microsoft.com/office/drawing/2014/main" id="{25C6F1AA-611A-2764-DC5B-A810E07D02D3}"/>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前面0">
                <a:extLst>
                  <a:ext uri="{FF2B5EF4-FFF2-40B4-BE49-F238E27FC236}">
                    <a16:creationId xmlns:a16="http://schemas.microsoft.com/office/drawing/2014/main" id="{8C6F26FE-7EEE-9B75-D124-068747FFA3D0}"/>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6" name="前面1">
                <a:extLst>
                  <a:ext uri="{FF2B5EF4-FFF2-40B4-BE49-F238E27FC236}">
                    <a16:creationId xmlns:a16="http://schemas.microsoft.com/office/drawing/2014/main" id="{1543A66A-DBEE-9874-03B8-30A03B2D2243}"/>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7" name="前面3">
                <a:extLst>
                  <a:ext uri="{FF2B5EF4-FFF2-40B4-BE49-F238E27FC236}">
                    <a16:creationId xmlns:a16="http://schemas.microsoft.com/office/drawing/2014/main" id="{066570CF-E842-61A7-3490-1AAD657F65E5}"/>
                  </a:ext>
                </a:extLst>
              </p:cNvPr>
              <p:cNvSpPr/>
              <p:nvPr/>
            </p:nvSpPr>
            <p:spPr>
              <a:xfrm>
                <a:off x="2808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8" name="前面4">
                <a:extLst>
                  <a:ext uri="{FF2B5EF4-FFF2-40B4-BE49-F238E27FC236}">
                    <a16:creationId xmlns:a16="http://schemas.microsoft.com/office/drawing/2014/main" id="{3B9AA738-E73F-FEB3-70F8-0ACD89121598}"/>
                  </a:ext>
                </a:extLst>
              </p:cNvPr>
              <p:cNvSpPr/>
              <p:nvPr/>
            </p:nvSpPr>
            <p:spPr>
              <a:xfrm>
                <a:off x="3024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9" name="前面5">
                <a:extLst>
                  <a:ext uri="{FF2B5EF4-FFF2-40B4-BE49-F238E27FC236}">
                    <a16:creationId xmlns:a16="http://schemas.microsoft.com/office/drawing/2014/main" id="{6C112DB9-52BC-5669-6FAD-B4E41E0CFC78}"/>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66" name="メーター">
              <a:extLst>
                <a:ext uri="{FF2B5EF4-FFF2-40B4-BE49-F238E27FC236}">
                  <a16:creationId xmlns:a16="http://schemas.microsoft.com/office/drawing/2014/main" id="{C8500471-E5DD-B233-F39B-3EEF3D87E79E}"/>
                </a:ext>
              </a:extLst>
            </p:cNvPr>
            <p:cNvGrpSpPr>
              <a:grpSpLocks/>
            </p:cNvGrpSpPr>
            <p:nvPr/>
          </p:nvGrpSpPr>
          <p:grpSpPr>
            <a:xfrm>
              <a:off x="899148" y="2674800"/>
              <a:ext cx="1170000" cy="180000"/>
              <a:chOff x="2331000" y="3108120"/>
              <a:chExt cx="1170000" cy="180000"/>
            </a:xfrm>
          </p:grpSpPr>
          <p:sp>
            <p:nvSpPr>
              <p:cNvPr id="68" name="背面">
                <a:extLst>
                  <a:ext uri="{FF2B5EF4-FFF2-40B4-BE49-F238E27FC236}">
                    <a16:creationId xmlns:a16="http://schemas.microsoft.com/office/drawing/2014/main" id="{46C06254-2670-BD49-C632-47F89770AB5B}"/>
                  </a:ext>
                </a:extLst>
              </p:cNvPr>
              <p:cNvSpPr>
                <a:spLocks/>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9" name="前面0">
                <a:extLst>
                  <a:ext uri="{FF2B5EF4-FFF2-40B4-BE49-F238E27FC236}">
                    <a16:creationId xmlns:a16="http://schemas.microsoft.com/office/drawing/2014/main" id="{574B5238-2AA6-5DBF-E2CB-ABB82C7DD7CA}"/>
                  </a:ext>
                </a:extLst>
              </p:cNvPr>
              <p:cNvSpPr>
                <a:spLocks/>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0" name="前面1">
                <a:extLst>
                  <a:ext uri="{FF2B5EF4-FFF2-40B4-BE49-F238E27FC236}">
                    <a16:creationId xmlns:a16="http://schemas.microsoft.com/office/drawing/2014/main" id="{B44EA9B0-F3D1-6D62-F9E0-593BB6B84826}"/>
                  </a:ext>
                </a:extLst>
              </p:cNvPr>
              <p:cNvSpPr>
                <a:spLocks/>
              </p:cNvSpPr>
              <p:nvPr/>
            </p:nvSpPr>
            <p:spPr>
              <a:xfrm>
                <a:off x="2592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前面3">
                <a:extLst>
                  <a:ext uri="{FF2B5EF4-FFF2-40B4-BE49-F238E27FC236}">
                    <a16:creationId xmlns:a16="http://schemas.microsoft.com/office/drawing/2014/main" id="{B803294D-8575-55D9-6729-5FD0EE3C89D9}"/>
                  </a:ext>
                </a:extLst>
              </p:cNvPr>
              <p:cNvSpPr>
                <a:spLocks/>
              </p:cNvSpPr>
              <p:nvPr/>
            </p:nvSpPr>
            <p:spPr>
              <a:xfrm>
                <a:off x="2808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前面4">
                <a:extLst>
                  <a:ext uri="{FF2B5EF4-FFF2-40B4-BE49-F238E27FC236}">
                    <a16:creationId xmlns:a16="http://schemas.microsoft.com/office/drawing/2014/main" id="{94D5FFA4-F02F-2ACF-4925-A59016D2987D}"/>
                  </a:ext>
                </a:extLst>
              </p:cNvPr>
              <p:cNvSpPr>
                <a:spLocks/>
              </p:cNvSpPr>
              <p:nvPr/>
            </p:nvSpPr>
            <p:spPr>
              <a:xfrm>
                <a:off x="3024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前面5">
                <a:extLst>
                  <a:ext uri="{FF2B5EF4-FFF2-40B4-BE49-F238E27FC236}">
                    <a16:creationId xmlns:a16="http://schemas.microsoft.com/office/drawing/2014/main" id="{9126CA03-D39C-BD56-3421-682684474319}"/>
                  </a:ext>
                </a:extLst>
              </p:cNvPr>
              <p:cNvSpPr>
                <a:spLocks/>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7" name="テキスト">
              <a:extLst>
                <a:ext uri="{FF2B5EF4-FFF2-40B4-BE49-F238E27FC236}">
                  <a16:creationId xmlns:a16="http://schemas.microsoft.com/office/drawing/2014/main" id="{EEB856D1-613C-8D09-7152-B050699E5A12}"/>
                </a:ext>
              </a:extLst>
            </p:cNvPr>
            <p:cNvSpPr txBox="1"/>
            <p:nvPr/>
          </p:nvSpPr>
          <p:spPr>
            <a:xfrm>
              <a:off x="360000" y="1170000"/>
              <a:ext cx="599844" cy="1738489"/>
            </a:xfrm>
            <a:prstGeom prst="rect">
              <a:avLst/>
            </a:prstGeom>
            <a:noFill/>
            <a:ln w="38100">
              <a:noFill/>
            </a:ln>
          </p:spPr>
          <p:txBody>
            <a:bodyPr wrap="none" rtlCol="0" anchor="ctr">
              <a:spAutoFit/>
            </a:bodyPr>
            <a:lstStyle/>
            <a:p>
              <a:pPr>
                <a:lnSpc>
                  <a:spcPct val="20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C</a:t>
              </a:r>
            </a:p>
            <a:p>
              <a:pPr>
                <a:lnSpc>
                  <a:spcPct val="20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C#</a:t>
              </a:r>
            </a:p>
            <a:p>
              <a:pPr>
                <a:lnSpc>
                  <a:spcPct val="20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C++</a:t>
              </a:r>
            </a:p>
            <a:p>
              <a:pPr>
                <a:lnSpc>
                  <a:spcPct val="20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HLSL</a:t>
              </a:r>
            </a:p>
          </p:txBody>
        </p:sp>
      </p:grpSp>
      <p:grpSp>
        <p:nvGrpSpPr>
          <p:cNvPr id="92" name="グループ2">
            <a:extLst>
              <a:ext uri="{FF2B5EF4-FFF2-40B4-BE49-F238E27FC236}">
                <a16:creationId xmlns:a16="http://schemas.microsoft.com/office/drawing/2014/main" id="{ED000A18-7C97-4A95-099B-2A3E1B596672}"/>
              </a:ext>
            </a:extLst>
          </p:cNvPr>
          <p:cNvGrpSpPr/>
          <p:nvPr/>
        </p:nvGrpSpPr>
        <p:grpSpPr>
          <a:xfrm>
            <a:off x="4012432" y="4320000"/>
            <a:ext cx="2250000" cy="1738489"/>
            <a:chOff x="2340000" y="1170000"/>
            <a:chExt cx="2250000" cy="1738489"/>
          </a:xfrm>
        </p:grpSpPr>
        <p:grpSp>
          <p:nvGrpSpPr>
            <p:cNvPr id="93" name="メーター">
              <a:extLst>
                <a:ext uri="{FF2B5EF4-FFF2-40B4-BE49-F238E27FC236}">
                  <a16:creationId xmlns:a16="http://schemas.microsoft.com/office/drawing/2014/main" id="{0A5BC0CE-CF0B-DEC8-88C7-78481147C7F2}"/>
                </a:ext>
              </a:extLst>
            </p:cNvPr>
            <p:cNvGrpSpPr/>
            <p:nvPr/>
          </p:nvGrpSpPr>
          <p:grpSpPr>
            <a:xfrm>
              <a:off x="3420000" y="2672323"/>
              <a:ext cx="1170000" cy="180000"/>
              <a:chOff x="2331000" y="3108120"/>
              <a:chExt cx="1170000" cy="180000"/>
            </a:xfrm>
          </p:grpSpPr>
          <p:sp>
            <p:nvSpPr>
              <p:cNvPr id="116" name="背面">
                <a:extLst>
                  <a:ext uri="{FF2B5EF4-FFF2-40B4-BE49-F238E27FC236}">
                    <a16:creationId xmlns:a16="http://schemas.microsoft.com/office/drawing/2014/main" id="{E52A4FFE-FCAE-E2B9-5130-D4A1D0CD4E46}"/>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7" name="前面0">
                <a:extLst>
                  <a:ext uri="{FF2B5EF4-FFF2-40B4-BE49-F238E27FC236}">
                    <a16:creationId xmlns:a16="http://schemas.microsoft.com/office/drawing/2014/main" id="{A1AB0627-48E9-BAA3-CC61-6E73949B101D}"/>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8" name="前面1">
                <a:extLst>
                  <a:ext uri="{FF2B5EF4-FFF2-40B4-BE49-F238E27FC236}">
                    <a16:creationId xmlns:a16="http://schemas.microsoft.com/office/drawing/2014/main" id="{60A01BE3-8A04-2878-29EA-31CD261863D1}"/>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9" name="前面3">
                <a:extLst>
                  <a:ext uri="{FF2B5EF4-FFF2-40B4-BE49-F238E27FC236}">
                    <a16:creationId xmlns:a16="http://schemas.microsoft.com/office/drawing/2014/main" id="{150B02C7-E1A6-61F5-4E39-DD43771FA326}"/>
                  </a:ext>
                </a:extLst>
              </p:cNvPr>
              <p:cNvSpPr/>
              <p:nvPr/>
            </p:nvSpPr>
            <p:spPr>
              <a:xfrm>
                <a:off x="2808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0" name="前面4">
                <a:extLst>
                  <a:ext uri="{FF2B5EF4-FFF2-40B4-BE49-F238E27FC236}">
                    <a16:creationId xmlns:a16="http://schemas.microsoft.com/office/drawing/2014/main" id="{9FC29454-48FE-4F89-50B2-FA4CF2FA97A5}"/>
                  </a:ext>
                </a:extLst>
              </p:cNvPr>
              <p:cNvSpPr/>
              <p:nvPr/>
            </p:nvSpPr>
            <p:spPr>
              <a:xfrm>
                <a:off x="3024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1" name="前面5">
                <a:extLst>
                  <a:ext uri="{FF2B5EF4-FFF2-40B4-BE49-F238E27FC236}">
                    <a16:creationId xmlns:a16="http://schemas.microsoft.com/office/drawing/2014/main" id="{48A0D9D7-9FF9-5561-B0B3-7CA7C24A052B}"/>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94" name="メーター">
              <a:extLst>
                <a:ext uri="{FF2B5EF4-FFF2-40B4-BE49-F238E27FC236}">
                  <a16:creationId xmlns:a16="http://schemas.microsoft.com/office/drawing/2014/main" id="{46510292-BD61-8608-EAF8-62AABCEBD9BC}"/>
                </a:ext>
              </a:extLst>
            </p:cNvPr>
            <p:cNvGrpSpPr/>
            <p:nvPr/>
          </p:nvGrpSpPr>
          <p:grpSpPr>
            <a:xfrm>
              <a:off x="3420000" y="2242800"/>
              <a:ext cx="1170000" cy="180000"/>
              <a:chOff x="2331000" y="3108120"/>
              <a:chExt cx="1170000" cy="180000"/>
            </a:xfrm>
          </p:grpSpPr>
          <p:sp>
            <p:nvSpPr>
              <p:cNvPr id="110" name="背面">
                <a:extLst>
                  <a:ext uri="{FF2B5EF4-FFF2-40B4-BE49-F238E27FC236}">
                    <a16:creationId xmlns:a16="http://schemas.microsoft.com/office/drawing/2014/main" id="{8158FCD5-4634-0E0D-85F5-213FBFCEC580}"/>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1" name="前面0">
                <a:extLst>
                  <a:ext uri="{FF2B5EF4-FFF2-40B4-BE49-F238E27FC236}">
                    <a16:creationId xmlns:a16="http://schemas.microsoft.com/office/drawing/2014/main" id="{0FBE5E57-363D-1E8D-0790-EA611BC3391A}"/>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12" name="前面1">
                <a:extLst>
                  <a:ext uri="{FF2B5EF4-FFF2-40B4-BE49-F238E27FC236}">
                    <a16:creationId xmlns:a16="http://schemas.microsoft.com/office/drawing/2014/main" id="{4B170D1F-4519-7E6F-40F1-821AA8548F93}"/>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前面3">
                <a:extLst>
                  <a:ext uri="{FF2B5EF4-FFF2-40B4-BE49-F238E27FC236}">
                    <a16:creationId xmlns:a16="http://schemas.microsoft.com/office/drawing/2014/main" id="{A5B35280-538E-F098-1E51-1671E2ADBF83}"/>
                  </a:ext>
                </a:extLst>
              </p:cNvPr>
              <p:cNvSpPr/>
              <p:nvPr/>
            </p:nvSpPr>
            <p:spPr>
              <a:xfrm>
                <a:off x="2808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4" name="前面4">
                <a:extLst>
                  <a:ext uri="{FF2B5EF4-FFF2-40B4-BE49-F238E27FC236}">
                    <a16:creationId xmlns:a16="http://schemas.microsoft.com/office/drawing/2014/main" id="{1CF43414-F2FE-A156-BDBD-9FA504A871F6}"/>
                  </a:ext>
                </a:extLst>
              </p:cNvPr>
              <p:cNvSpPr/>
              <p:nvPr/>
            </p:nvSpPr>
            <p:spPr>
              <a:xfrm>
                <a:off x="3024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5" name="前面5">
                <a:extLst>
                  <a:ext uri="{FF2B5EF4-FFF2-40B4-BE49-F238E27FC236}">
                    <a16:creationId xmlns:a16="http://schemas.microsoft.com/office/drawing/2014/main" id="{963120CF-44C0-1A4E-ACF6-12D0AD8CB536}"/>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95" name="メーター">
              <a:extLst>
                <a:ext uri="{FF2B5EF4-FFF2-40B4-BE49-F238E27FC236}">
                  <a16:creationId xmlns:a16="http://schemas.microsoft.com/office/drawing/2014/main" id="{ED639574-EA41-CA5A-C202-DAF1519AF902}"/>
                </a:ext>
              </a:extLst>
            </p:cNvPr>
            <p:cNvGrpSpPr/>
            <p:nvPr/>
          </p:nvGrpSpPr>
          <p:grpSpPr>
            <a:xfrm>
              <a:off x="3420000" y="1821600"/>
              <a:ext cx="1170000" cy="180000"/>
              <a:chOff x="2331000" y="3108120"/>
              <a:chExt cx="1170000" cy="180000"/>
            </a:xfrm>
          </p:grpSpPr>
          <p:sp>
            <p:nvSpPr>
              <p:cNvPr id="104" name="背面">
                <a:extLst>
                  <a:ext uri="{FF2B5EF4-FFF2-40B4-BE49-F238E27FC236}">
                    <a16:creationId xmlns:a16="http://schemas.microsoft.com/office/drawing/2014/main" id="{C2EC215E-1138-7AE6-459E-6862DE32D67E}"/>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前面0">
                <a:extLst>
                  <a:ext uri="{FF2B5EF4-FFF2-40B4-BE49-F238E27FC236}">
                    <a16:creationId xmlns:a16="http://schemas.microsoft.com/office/drawing/2014/main" id="{0903ADCE-0C48-32F3-2131-5210465A7FD3}"/>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6" name="前面1">
                <a:extLst>
                  <a:ext uri="{FF2B5EF4-FFF2-40B4-BE49-F238E27FC236}">
                    <a16:creationId xmlns:a16="http://schemas.microsoft.com/office/drawing/2014/main" id="{0AC94F6A-E0AC-B80A-0AE4-C68AEC631EE5}"/>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前面3">
                <a:extLst>
                  <a:ext uri="{FF2B5EF4-FFF2-40B4-BE49-F238E27FC236}">
                    <a16:creationId xmlns:a16="http://schemas.microsoft.com/office/drawing/2014/main" id="{DA201893-98A1-3AE2-84E7-1BBD1715BA7F}"/>
                  </a:ext>
                </a:extLst>
              </p:cNvPr>
              <p:cNvSpPr/>
              <p:nvPr/>
            </p:nvSpPr>
            <p:spPr>
              <a:xfrm>
                <a:off x="2808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前面4">
                <a:extLst>
                  <a:ext uri="{FF2B5EF4-FFF2-40B4-BE49-F238E27FC236}">
                    <a16:creationId xmlns:a16="http://schemas.microsoft.com/office/drawing/2014/main" id="{5C78BD59-8FDF-F6AD-B8D0-3218397F2C96}"/>
                  </a:ext>
                </a:extLst>
              </p:cNvPr>
              <p:cNvSpPr/>
              <p:nvPr/>
            </p:nvSpPr>
            <p:spPr>
              <a:xfrm>
                <a:off x="3024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9" name="前面5">
                <a:extLst>
                  <a:ext uri="{FF2B5EF4-FFF2-40B4-BE49-F238E27FC236}">
                    <a16:creationId xmlns:a16="http://schemas.microsoft.com/office/drawing/2014/main" id="{976ED031-DE2F-2269-B540-2AF77B3A8DAC}"/>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96" name="メーター">
              <a:extLst>
                <a:ext uri="{FF2B5EF4-FFF2-40B4-BE49-F238E27FC236}">
                  <a16:creationId xmlns:a16="http://schemas.microsoft.com/office/drawing/2014/main" id="{18D6CA8F-23B2-C89E-6425-4DFE75025A47}"/>
                </a:ext>
              </a:extLst>
            </p:cNvPr>
            <p:cNvGrpSpPr/>
            <p:nvPr/>
          </p:nvGrpSpPr>
          <p:grpSpPr>
            <a:xfrm>
              <a:off x="3420000" y="1392063"/>
              <a:ext cx="1170000" cy="180000"/>
              <a:chOff x="2331000" y="3108120"/>
              <a:chExt cx="1170000" cy="180000"/>
            </a:xfrm>
          </p:grpSpPr>
          <p:sp>
            <p:nvSpPr>
              <p:cNvPr id="98" name="背面">
                <a:extLst>
                  <a:ext uri="{FF2B5EF4-FFF2-40B4-BE49-F238E27FC236}">
                    <a16:creationId xmlns:a16="http://schemas.microsoft.com/office/drawing/2014/main" id="{1DB74F76-6E81-90AB-64DE-8FDAFD5FE00D}"/>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前面0">
                <a:extLst>
                  <a:ext uri="{FF2B5EF4-FFF2-40B4-BE49-F238E27FC236}">
                    <a16:creationId xmlns:a16="http://schemas.microsoft.com/office/drawing/2014/main" id="{4C2DF86F-A30C-9EF4-D09D-0185587B9D8E}"/>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0" name="前面1">
                <a:extLst>
                  <a:ext uri="{FF2B5EF4-FFF2-40B4-BE49-F238E27FC236}">
                    <a16:creationId xmlns:a16="http://schemas.microsoft.com/office/drawing/2014/main" id="{B934B509-E200-82E9-F5AD-029F3EB88D3D}"/>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1" name="前面3">
                <a:extLst>
                  <a:ext uri="{FF2B5EF4-FFF2-40B4-BE49-F238E27FC236}">
                    <a16:creationId xmlns:a16="http://schemas.microsoft.com/office/drawing/2014/main" id="{F494956F-A42E-DC6B-D497-E3AB3198962E}"/>
                  </a:ext>
                </a:extLst>
              </p:cNvPr>
              <p:cNvSpPr/>
              <p:nvPr/>
            </p:nvSpPr>
            <p:spPr>
              <a:xfrm>
                <a:off x="2808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2" name="前面4">
                <a:extLst>
                  <a:ext uri="{FF2B5EF4-FFF2-40B4-BE49-F238E27FC236}">
                    <a16:creationId xmlns:a16="http://schemas.microsoft.com/office/drawing/2014/main" id="{B7D9ADB8-1C17-3220-EEFC-7F209A608C67}"/>
                  </a:ext>
                </a:extLst>
              </p:cNvPr>
              <p:cNvSpPr/>
              <p:nvPr/>
            </p:nvSpPr>
            <p:spPr>
              <a:xfrm>
                <a:off x="3024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前面5">
                <a:extLst>
                  <a:ext uri="{FF2B5EF4-FFF2-40B4-BE49-F238E27FC236}">
                    <a16:creationId xmlns:a16="http://schemas.microsoft.com/office/drawing/2014/main" id="{A510C8E7-3691-3E83-0FD0-E17212040EF7}"/>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97" name="テキスト">
              <a:extLst>
                <a:ext uri="{FF2B5EF4-FFF2-40B4-BE49-F238E27FC236}">
                  <a16:creationId xmlns:a16="http://schemas.microsoft.com/office/drawing/2014/main" id="{D37E0FFF-39AA-5EFC-17FB-5078740E3DCC}"/>
                </a:ext>
              </a:extLst>
            </p:cNvPr>
            <p:cNvSpPr txBox="1"/>
            <p:nvPr/>
          </p:nvSpPr>
          <p:spPr>
            <a:xfrm>
              <a:off x="2340000" y="1170000"/>
              <a:ext cx="1157689" cy="1738489"/>
            </a:xfrm>
            <a:prstGeom prst="rect">
              <a:avLst/>
            </a:prstGeom>
            <a:noFill/>
            <a:ln w="38100">
              <a:noFill/>
            </a:ln>
          </p:spPr>
          <p:txBody>
            <a:bodyPr wrap="none" rtlCol="0" anchor="ctr">
              <a:spAutoFit/>
            </a:bodyPr>
            <a:lstStyle/>
            <a:p>
              <a:pPr>
                <a:lnSpc>
                  <a:spcPct val="20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DirectX</a:t>
              </a:r>
            </a:p>
            <a:p>
              <a:pPr>
                <a:lnSpc>
                  <a:spcPct val="20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Unity</a:t>
              </a:r>
            </a:p>
            <a:p>
              <a:pPr>
                <a:lnSpc>
                  <a:spcPct val="200000"/>
                </a:lnSpc>
              </a:pPr>
              <a:r>
                <a:rPr kumimoji="1" lang="en-US" altLang="ja-JP" sz="14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UnrealEngine</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nSpc>
                  <a:spcPct val="200000"/>
                </a:lnSpc>
              </a:pPr>
              <a:r>
                <a:rPr kumimoji="1" lang="en-US" altLang="ja-JP" sz="14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VisualStudio</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grpSp>
      <p:grpSp>
        <p:nvGrpSpPr>
          <p:cNvPr id="122" name="グループ3">
            <a:extLst>
              <a:ext uri="{FF2B5EF4-FFF2-40B4-BE49-F238E27FC236}">
                <a16:creationId xmlns:a16="http://schemas.microsoft.com/office/drawing/2014/main" id="{0BF1019E-9D40-C14F-47D2-C67C8563835B}"/>
              </a:ext>
            </a:extLst>
          </p:cNvPr>
          <p:cNvGrpSpPr/>
          <p:nvPr/>
        </p:nvGrpSpPr>
        <p:grpSpPr>
          <a:xfrm>
            <a:off x="6467399" y="4320000"/>
            <a:ext cx="2250000" cy="1738489"/>
            <a:chOff x="4860000" y="1170000"/>
            <a:chExt cx="2250000" cy="1738489"/>
          </a:xfrm>
        </p:grpSpPr>
        <p:grpSp>
          <p:nvGrpSpPr>
            <p:cNvPr id="123" name="メーター">
              <a:extLst>
                <a:ext uri="{FF2B5EF4-FFF2-40B4-BE49-F238E27FC236}">
                  <a16:creationId xmlns:a16="http://schemas.microsoft.com/office/drawing/2014/main" id="{6D7237A9-52AF-14D7-B9B1-901488493590}"/>
                </a:ext>
              </a:extLst>
            </p:cNvPr>
            <p:cNvGrpSpPr/>
            <p:nvPr/>
          </p:nvGrpSpPr>
          <p:grpSpPr>
            <a:xfrm>
              <a:off x="5940000" y="2674800"/>
              <a:ext cx="1170000" cy="180000"/>
              <a:chOff x="2331000" y="3108120"/>
              <a:chExt cx="1170000" cy="180000"/>
            </a:xfrm>
          </p:grpSpPr>
          <p:sp>
            <p:nvSpPr>
              <p:cNvPr id="146" name="背面">
                <a:extLst>
                  <a:ext uri="{FF2B5EF4-FFF2-40B4-BE49-F238E27FC236}">
                    <a16:creationId xmlns:a16="http://schemas.microsoft.com/office/drawing/2014/main" id="{941C7672-DAA8-A654-1C8B-4C395B213291}"/>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7" name="前面0">
                <a:extLst>
                  <a:ext uri="{FF2B5EF4-FFF2-40B4-BE49-F238E27FC236}">
                    <a16:creationId xmlns:a16="http://schemas.microsoft.com/office/drawing/2014/main" id="{05575C0F-8F4B-F0CE-889F-F049313B6734}"/>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48" name="前面1">
                <a:extLst>
                  <a:ext uri="{FF2B5EF4-FFF2-40B4-BE49-F238E27FC236}">
                    <a16:creationId xmlns:a16="http://schemas.microsoft.com/office/drawing/2014/main" id="{6A79E9CE-71CF-D993-F0E3-4306554C4131}"/>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9" name="前面3">
                <a:extLst>
                  <a:ext uri="{FF2B5EF4-FFF2-40B4-BE49-F238E27FC236}">
                    <a16:creationId xmlns:a16="http://schemas.microsoft.com/office/drawing/2014/main" id="{E001ADE5-B8F6-1E7C-FC36-A43728908A46}"/>
                  </a:ext>
                </a:extLst>
              </p:cNvPr>
              <p:cNvSpPr/>
              <p:nvPr/>
            </p:nvSpPr>
            <p:spPr>
              <a:xfrm>
                <a:off x="2808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0" name="前面4">
                <a:extLst>
                  <a:ext uri="{FF2B5EF4-FFF2-40B4-BE49-F238E27FC236}">
                    <a16:creationId xmlns:a16="http://schemas.microsoft.com/office/drawing/2014/main" id="{A50EB05A-E206-D8D1-6E8B-73B873B8988F}"/>
                  </a:ext>
                </a:extLst>
              </p:cNvPr>
              <p:cNvSpPr/>
              <p:nvPr/>
            </p:nvSpPr>
            <p:spPr>
              <a:xfrm>
                <a:off x="3024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1" name="前面5">
                <a:extLst>
                  <a:ext uri="{FF2B5EF4-FFF2-40B4-BE49-F238E27FC236}">
                    <a16:creationId xmlns:a16="http://schemas.microsoft.com/office/drawing/2014/main" id="{20760D59-3665-8E67-80C5-1F01D441EF37}"/>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24" name="メーター">
              <a:extLst>
                <a:ext uri="{FF2B5EF4-FFF2-40B4-BE49-F238E27FC236}">
                  <a16:creationId xmlns:a16="http://schemas.microsoft.com/office/drawing/2014/main" id="{D02B443E-7260-B93B-C462-44140E9C6DE2}"/>
                </a:ext>
              </a:extLst>
            </p:cNvPr>
            <p:cNvGrpSpPr/>
            <p:nvPr/>
          </p:nvGrpSpPr>
          <p:grpSpPr>
            <a:xfrm>
              <a:off x="5940000" y="2246400"/>
              <a:ext cx="1170000" cy="180000"/>
              <a:chOff x="2331000" y="3108120"/>
              <a:chExt cx="1170000" cy="180000"/>
            </a:xfrm>
          </p:grpSpPr>
          <p:sp>
            <p:nvSpPr>
              <p:cNvPr id="140" name="背面">
                <a:extLst>
                  <a:ext uri="{FF2B5EF4-FFF2-40B4-BE49-F238E27FC236}">
                    <a16:creationId xmlns:a16="http://schemas.microsoft.com/office/drawing/2014/main" id="{21453428-73A6-4517-9AF9-8B79E584EFA1}"/>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前面0">
                <a:extLst>
                  <a:ext uri="{FF2B5EF4-FFF2-40B4-BE49-F238E27FC236}">
                    <a16:creationId xmlns:a16="http://schemas.microsoft.com/office/drawing/2014/main" id="{FDFC0D50-259D-7390-838D-1F8CF2321F55}"/>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42" name="前面1">
                <a:extLst>
                  <a:ext uri="{FF2B5EF4-FFF2-40B4-BE49-F238E27FC236}">
                    <a16:creationId xmlns:a16="http://schemas.microsoft.com/office/drawing/2014/main" id="{5A61C4C1-A049-69B0-2212-097EA0A26C43}"/>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3" name="前面3">
                <a:extLst>
                  <a:ext uri="{FF2B5EF4-FFF2-40B4-BE49-F238E27FC236}">
                    <a16:creationId xmlns:a16="http://schemas.microsoft.com/office/drawing/2014/main" id="{4CAF3B14-F75A-8A20-63EF-7EEDD874E574}"/>
                  </a:ext>
                </a:extLst>
              </p:cNvPr>
              <p:cNvSpPr/>
              <p:nvPr/>
            </p:nvSpPr>
            <p:spPr>
              <a:xfrm>
                <a:off x="2808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4" name="前面4">
                <a:extLst>
                  <a:ext uri="{FF2B5EF4-FFF2-40B4-BE49-F238E27FC236}">
                    <a16:creationId xmlns:a16="http://schemas.microsoft.com/office/drawing/2014/main" id="{DA470C17-632D-5601-713A-416DCCDB032D}"/>
                  </a:ext>
                </a:extLst>
              </p:cNvPr>
              <p:cNvSpPr/>
              <p:nvPr/>
            </p:nvSpPr>
            <p:spPr>
              <a:xfrm>
                <a:off x="3024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5" name="前面5">
                <a:extLst>
                  <a:ext uri="{FF2B5EF4-FFF2-40B4-BE49-F238E27FC236}">
                    <a16:creationId xmlns:a16="http://schemas.microsoft.com/office/drawing/2014/main" id="{B7741D24-B4E2-9D75-55BD-11D0EE3BA378}"/>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25" name="メーター">
              <a:extLst>
                <a:ext uri="{FF2B5EF4-FFF2-40B4-BE49-F238E27FC236}">
                  <a16:creationId xmlns:a16="http://schemas.microsoft.com/office/drawing/2014/main" id="{6D09A3B2-1E4B-514D-E825-F5FD17A3CA38}"/>
                </a:ext>
              </a:extLst>
            </p:cNvPr>
            <p:cNvGrpSpPr/>
            <p:nvPr/>
          </p:nvGrpSpPr>
          <p:grpSpPr>
            <a:xfrm>
              <a:off x="5940000" y="1821600"/>
              <a:ext cx="1170000" cy="180000"/>
              <a:chOff x="2331000" y="3108120"/>
              <a:chExt cx="1170000" cy="180000"/>
            </a:xfrm>
          </p:grpSpPr>
          <p:sp>
            <p:nvSpPr>
              <p:cNvPr id="134" name="背面">
                <a:extLst>
                  <a:ext uri="{FF2B5EF4-FFF2-40B4-BE49-F238E27FC236}">
                    <a16:creationId xmlns:a16="http://schemas.microsoft.com/office/drawing/2014/main" id="{9A7E2342-C0F6-0C6E-9208-A19A66C7D079}"/>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5" name="前面0">
                <a:extLst>
                  <a:ext uri="{FF2B5EF4-FFF2-40B4-BE49-F238E27FC236}">
                    <a16:creationId xmlns:a16="http://schemas.microsoft.com/office/drawing/2014/main" id="{CF12430C-19F5-55EB-B85D-925DCD69252E}"/>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6" name="前面1">
                <a:extLst>
                  <a:ext uri="{FF2B5EF4-FFF2-40B4-BE49-F238E27FC236}">
                    <a16:creationId xmlns:a16="http://schemas.microsoft.com/office/drawing/2014/main" id="{51FC1176-A00D-5CE5-9F63-0341FCDD30F3}"/>
                  </a:ext>
                </a:extLst>
              </p:cNvPr>
              <p:cNvSpPr/>
              <p:nvPr/>
            </p:nvSpPr>
            <p:spPr>
              <a:xfrm>
                <a:off x="2592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7" name="前面3">
                <a:extLst>
                  <a:ext uri="{FF2B5EF4-FFF2-40B4-BE49-F238E27FC236}">
                    <a16:creationId xmlns:a16="http://schemas.microsoft.com/office/drawing/2014/main" id="{EBFC39C3-64D6-8041-49A9-3AE7BA304D82}"/>
                  </a:ext>
                </a:extLst>
              </p:cNvPr>
              <p:cNvSpPr/>
              <p:nvPr/>
            </p:nvSpPr>
            <p:spPr>
              <a:xfrm>
                <a:off x="2808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8" name="前面4">
                <a:extLst>
                  <a:ext uri="{FF2B5EF4-FFF2-40B4-BE49-F238E27FC236}">
                    <a16:creationId xmlns:a16="http://schemas.microsoft.com/office/drawing/2014/main" id="{7AF76D60-3FEA-E55B-2B2D-1AB7CC8B8563}"/>
                  </a:ext>
                </a:extLst>
              </p:cNvPr>
              <p:cNvSpPr/>
              <p:nvPr/>
            </p:nvSpPr>
            <p:spPr>
              <a:xfrm>
                <a:off x="3024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9" name="前面5">
                <a:extLst>
                  <a:ext uri="{FF2B5EF4-FFF2-40B4-BE49-F238E27FC236}">
                    <a16:creationId xmlns:a16="http://schemas.microsoft.com/office/drawing/2014/main" id="{870BD2B0-79E4-5D77-EA31-C7BF4A84BF9C}"/>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126" name="メーター">
              <a:extLst>
                <a:ext uri="{FF2B5EF4-FFF2-40B4-BE49-F238E27FC236}">
                  <a16:creationId xmlns:a16="http://schemas.microsoft.com/office/drawing/2014/main" id="{47176008-934C-8905-318C-6E7FD37D8BC8}"/>
                </a:ext>
              </a:extLst>
            </p:cNvPr>
            <p:cNvGrpSpPr/>
            <p:nvPr/>
          </p:nvGrpSpPr>
          <p:grpSpPr>
            <a:xfrm>
              <a:off x="5940000" y="1392063"/>
              <a:ext cx="1170000" cy="180000"/>
              <a:chOff x="2331000" y="3108120"/>
              <a:chExt cx="1170000" cy="180000"/>
            </a:xfrm>
          </p:grpSpPr>
          <p:sp>
            <p:nvSpPr>
              <p:cNvPr id="128" name="背面">
                <a:extLst>
                  <a:ext uri="{FF2B5EF4-FFF2-40B4-BE49-F238E27FC236}">
                    <a16:creationId xmlns:a16="http://schemas.microsoft.com/office/drawing/2014/main" id="{446EC973-D280-9417-262F-7BAD25B3D176}"/>
                  </a:ext>
                </a:extLst>
              </p:cNvPr>
              <p:cNvSpPr/>
              <p:nvPr/>
            </p:nvSpPr>
            <p:spPr>
              <a:xfrm>
                <a:off x="2331000" y="3108120"/>
                <a:ext cx="1170000" cy="180000"/>
              </a:xfrm>
              <a:prstGeom prst="parallelogram">
                <a:avLst/>
              </a:prstGeom>
              <a:solidFill>
                <a:schemeClr val="bg1">
                  <a:lumMod val="75000"/>
                </a:schemeClr>
              </a:solidFill>
              <a:ln>
                <a:noFill/>
              </a:ln>
              <a:effectLst>
                <a:outerShdw blurRad="127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 name="前面0">
                <a:extLst>
                  <a:ext uri="{FF2B5EF4-FFF2-40B4-BE49-F238E27FC236}">
                    <a16:creationId xmlns:a16="http://schemas.microsoft.com/office/drawing/2014/main" id="{0AD8BB9E-F9E8-5BCD-4764-4F41E552DA89}"/>
                  </a:ext>
                </a:extLst>
              </p:cNvPr>
              <p:cNvSpPr/>
              <p:nvPr/>
            </p:nvSpPr>
            <p:spPr>
              <a:xfrm>
                <a:off x="2376000" y="3126120"/>
                <a:ext cx="216000" cy="144000"/>
              </a:xfrm>
              <a:prstGeom prst="parallelogram">
                <a:avLst/>
              </a:prstGeom>
              <a:solidFill>
                <a:srgbClr val="0099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0" name="前面1">
                <a:extLst>
                  <a:ext uri="{FF2B5EF4-FFF2-40B4-BE49-F238E27FC236}">
                    <a16:creationId xmlns:a16="http://schemas.microsoft.com/office/drawing/2014/main" id="{7F29E47D-D55D-BEEC-A3E3-E5FE7E713CEA}"/>
                  </a:ext>
                </a:extLst>
              </p:cNvPr>
              <p:cNvSpPr/>
              <p:nvPr/>
            </p:nvSpPr>
            <p:spPr>
              <a:xfrm>
                <a:off x="2592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1" name="前面3">
                <a:extLst>
                  <a:ext uri="{FF2B5EF4-FFF2-40B4-BE49-F238E27FC236}">
                    <a16:creationId xmlns:a16="http://schemas.microsoft.com/office/drawing/2014/main" id="{656FA38A-AAC4-46DE-FD1D-7F3CBB9C1F6B}"/>
                  </a:ext>
                </a:extLst>
              </p:cNvPr>
              <p:cNvSpPr/>
              <p:nvPr/>
            </p:nvSpPr>
            <p:spPr>
              <a:xfrm>
                <a:off x="2808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2" name="前面4">
                <a:extLst>
                  <a:ext uri="{FF2B5EF4-FFF2-40B4-BE49-F238E27FC236}">
                    <a16:creationId xmlns:a16="http://schemas.microsoft.com/office/drawing/2014/main" id="{F1EACEB5-688F-F55E-CE4D-556C35400B93}"/>
                  </a:ext>
                </a:extLst>
              </p:cNvPr>
              <p:cNvSpPr/>
              <p:nvPr/>
            </p:nvSpPr>
            <p:spPr>
              <a:xfrm>
                <a:off x="3024000" y="3126120"/>
                <a:ext cx="216000" cy="144000"/>
              </a:xfrm>
              <a:prstGeom prst="parallelogram">
                <a:avLst/>
              </a:prstGeom>
              <a:solidFill>
                <a:srgbClr val="7F7F7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3" name="前面5">
                <a:extLst>
                  <a:ext uri="{FF2B5EF4-FFF2-40B4-BE49-F238E27FC236}">
                    <a16:creationId xmlns:a16="http://schemas.microsoft.com/office/drawing/2014/main" id="{5574B576-CCF3-312E-9CA0-9D4DB3493E4B}"/>
                  </a:ext>
                </a:extLst>
              </p:cNvPr>
              <p:cNvSpPr/>
              <p:nvPr/>
            </p:nvSpPr>
            <p:spPr>
              <a:xfrm>
                <a:off x="3240000" y="3126120"/>
                <a:ext cx="216000" cy="144000"/>
              </a:xfrm>
              <a:prstGeom prst="parallelogram">
                <a:avLst/>
              </a:prstGeom>
              <a:solidFill>
                <a:schemeClr val="bg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27" name="テキスト">
              <a:extLst>
                <a:ext uri="{FF2B5EF4-FFF2-40B4-BE49-F238E27FC236}">
                  <a16:creationId xmlns:a16="http://schemas.microsoft.com/office/drawing/2014/main" id="{BE1BC7D0-9849-E3C5-A4FE-0B0968C8A168}"/>
                </a:ext>
              </a:extLst>
            </p:cNvPr>
            <p:cNvSpPr txBox="1"/>
            <p:nvPr/>
          </p:nvSpPr>
          <p:spPr>
            <a:xfrm>
              <a:off x="4860000" y="1170000"/>
              <a:ext cx="1051891" cy="1738489"/>
            </a:xfrm>
            <a:prstGeom prst="rect">
              <a:avLst/>
            </a:prstGeom>
            <a:noFill/>
            <a:ln w="38100">
              <a:noFill/>
            </a:ln>
          </p:spPr>
          <p:txBody>
            <a:bodyPr wrap="none" rtlCol="0" anchor="ctr">
              <a:spAutoFit/>
            </a:bodyPr>
            <a:lstStyle/>
            <a:p>
              <a:pPr>
                <a:lnSpc>
                  <a:spcPct val="20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Blender</a:t>
              </a:r>
            </a:p>
            <a:p>
              <a:pPr>
                <a:lnSpc>
                  <a:spcPct val="20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Maya</a:t>
              </a:r>
            </a:p>
            <a:p>
              <a:pPr>
                <a:lnSpc>
                  <a:spcPct val="200000"/>
                </a:lnSpc>
              </a:pP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GitHub</a:t>
              </a:r>
            </a:p>
            <a:p>
              <a:pPr>
                <a:lnSpc>
                  <a:spcPct val="200000"/>
                </a:lnSpc>
              </a:pPr>
              <a:r>
                <a:rPr kumimoji="1" lang="en-US" altLang="ja-JP" sz="14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PlasticSCM</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grpSp>
      <p:sp>
        <p:nvSpPr>
          <p:cNvPr id="159" name="ライン">
            <a:extLst>
              <a:ext uri="{FF2B5EF4-FFF2-40B4-BE49-F238E27FC236}">
                <a16:creationId xmlns:a16="http://schemas.microsoft.com/office/drawing/2014/main" id="{CE899994-6759-43CA-F0C9-CCDCE9D1191F}"/>
              </a:ext>
            </a:extLst>
          </p:cNvPr>
          <p:cNvSpPr txBox="1"/>
          <p:nvPr/>
        </p:nvSpPr>
        <p:spPr>
          <a:xfrm>
            <a:off x="358757" y="3411000"/>
            <a:ext cx="8423999" cy="36000"/>
          </a:xfrm>
          <a:prstGeom prst="rect">
            <a:avLst/>
          </a:prstGeom>
          <a:solidFill>
            <a:schemeClr val="bg1">
              <a:lumMod val="85000"/>
            </a:schemeClr>
          </a:solidFill>
        </p:spPr>
        <p:txBody>
          <a:bodyPr wrap="square" rtlCol="0" anchor="ctr">
            <a:spAutoFit/>
          </a:bodyPr>
          <a:lstStyle/>
          <a:p>
            <a:pPr algn="ct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pic>
        <p:nvPicPr>
          <p:cNvPr id="160" name="図 159" descr="QR コード&#10;&#10;自動的に生成された説明">
            <a:extLst>
              <a:ext uri="{FF2B5EF4-FFF2-40B4-BE49-F238E27FC236}">
                <a16:creationId xmlns:a16="http://schemas.microsoft.com/office/drawing/2014/main" id="{E49744AC-6BC7-DBD5-877C-B41C3D0084E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86001" y="2544332"/>
            <a:ext cx="360000" cy="360000"/>
          </a:xfrm>
          <a:prstGeom prst="rect">
            <a:avLst/>
          </a:prstGeom>
        </p:spPr>
      </p:pic>
    </p:spTree>
    <p:extLst>
      <p:ext uri="{BB962C8B-B14F-4D97-AF65-F5344CB8AC3E}">
        <p14:creationId xmlns:p14="http://schemas.microsoft.com/office/powerpoint/2010/main" val="1025196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a:extLst>
              <a:ext uri="{FF2B5EF4-FFF2-40B4-BE49-F238E27FC236}">
                <a16:creationId xmlns:a16="http://schemas.microsoft.com/office/drawing/2014/main" id="{A265D729-B18A-D9B6-5898-F96C838A44EF}"/>
              </a:ext>
            </a:extLst>
          </p:cNvPr>
          <p:cNvSpPr txBox="1"/>
          <p:nvPr/>
        </p:nvSpPr>
        <p:spPr>
          <a:xfrm>
            <a:off x="4268070" y="6480000"/>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-3-</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12" name="タイトル">
            <a:extLst>
              <a:ext uri="{FF2B5EF4-FFF2-40B4-BE49-F238E27FC236}">
                <a16:creationId xmlns:a16="http://schemas.microsoft.com/office/drawing/2014/main" id="{1F37FC9B-B443-C656-AAE5-0342B7816D01}"/>
              </a:ext>
            </a:extLst>
          </p:cNvPr>
          <p:cNvSpPr txBox="1"/>
          <p:nvPr/>
        </p:nvSpPr>
        <p:spPr>
          <a:xfrm>
            <a:off x="360000" y="216000"/>
            <a:ext cx="8424000" cy="360000"/>
          </a:xfrm>
          <a:prstGeom prst="rect">
            <a:avLst/>
          </a:prstGeom>
          <a:solidFill>
            <a:schemeClr val="bg1">
              <a:lumMod val="85000"/>
            </a:schemeClr>
          </a:solidFill>
        </p:spPr>
        <p:txBody>
          <a:bodyPr wrap="square" rtlCol="0" anchor="ctr">
            <a:spAutoFit/>
          </a:bodyPr>
          <a:lstStyle/>
          <a:p>
            <a:pPr algn="ctr"/>
            <a:r>
              <a:rPr kumimoji="1" lang="ja-JP" altLang="en-US" sz="2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回せ！ぺん忍道畳</a:t>
            </a:r>
            <a:endParaRPr kumimoji="1" lang="en-US" altLang="ja-JP" sz="2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2" name="テキスト">
            <a:extLst>
              <a:ext uri="{FF2B5EF4-FFF2-40B4-BE49-F238E27FC236}">
                <a16:creationId xmlns:a16="http://schemas.microsoft.com/office/drawing/2014/main" id="{32A6256C-4178-E4EA-7543-50136F66863B}"/>
              </a:ext>
            </a:extLst>
          </p:cNvPr>
          <p:cNvSpPr txBox="1"/>
          <p:nvPr/>
        </p:nvSpPr>
        <p:spPr>
          <a:xfrm>
            <a:off x="360000" y="900000"/>
            <a:ext cx="1080000" cy="2492990"/>
          </a:xfrm>
          <a:prstGeom prst="rect">
            <a:avLst/>
          </a:prstGeom>
          <a:noFill/>
          <a:ln w="38100">
            <a:noFill/>
          </a:ln>
        </p:spPr>
        <p:txBody>
          <a:bodyPr wrap="square" rtlCol="0">
            <a:spAutoFit/>
          </a:bodyPr>
          <a:lstStyle/>
          <a:p>
            <a:pPr algn="dist"/>
            <a:r>
              <a:rPr kumimoji="1" lang="ja-JP" altLang="en-US" sz="1200" dirty="0">
                <a:solidFill>
                  <a:schemeClr val="tx1">
                    <a:lumMod val="50000"/>
                    <a:lumOff val="50000"/>
                  </a:schemeClr>
                </a:solidFill>
                <a:latin typeface="ＭＳ Ｐゴシック" panose="020B0600070205080204" pitchFamily="50" charset="-128"/>
                <a:ea typeface="ＭＳ Ｐゴシック" panose="020B0600070205080204" pitchFamily="50" charset="-128"/>
              </a:rPr>
              <a:t>制作期間</a:t>
            </a:r>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dirty="0">
                <a:solidFill>
                  <a:schemeClr val="tx1">
                    <a:lumMod val="50000"/>
                    <a:lumOff val="50000"/>
                  </a:schemeClr>
                </a:solidFill>
                <a:latin typeface="ＭＳ Ｐゴシック" panose="020B0600070205080204" pitchFamily="50" charset="-128"/>
                <a:ea typeface="ＭＳ Ｐゴシック" panose="020B0600070205080204" pitchFamily="50" charset="-128"/>
              </a:rPr>
              <a:t>制作環境</a:t>
            </a:r>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dirty="0">
                <a:solidFill>
                  <a:schemeClr val="tx1">
                    <a:lumMod val="50000"/>
                    <a:lumOff val="50000"/>
                  </a:schemeClr>
                </a:solidFill>
                <a:latin typeface="ＭＳ Ｐゴシック" panose="020B0600070205080204" pitchFamily="50" charset="-128"/>
                <a:ea typeface="ＭＳ Ｐゴシック" panose="020B0600070205080204" pitchFamily="50" charset="-128"/>
              </a:rPr>
              <a:t>動作環境</a:t>
            </a:r>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dirty="0">
                <a:solidFill>
                  <a:schemeClr val="tx1">
                    <a:lumMod val="50000"/>
                    <a:lumOff val="50000"/>
                  </a:schemeClr>
                </a:solidFill>
                <a:latin typeface="ＭＳ Ｐゴシック" panose="020B0600070205080204" pitchFamily="50" charset="-128"/>
                <a:ea typeface="ＭＳ Ｐゴシック" panose="020B0600070205080204" pitchFamily="50" charset="-128"/>
              </a:rPr>
              <a:t>制作メンバー</a:t>
            </a:r>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dirty="0">
                <a:solidFill>
                  <a:schemeClr val="tx1">
                    <a:lumMod val="50000"/>
                    <a:lumOff val="50000"/>
                  </a:schemeClr>
                </a:solidFill>
                <a:latin typeface="ＭＳ Ｐゴシック" panose="020B0600070205080204" pitchFamily="50" charset="-128"/>
                <a:ea typeface="ＭＳ Ｐゴシック" panose="020B0600070205080204" pitchFamily="50" charset="-128"/>
              </a:rPr>
              <a:t>受賞履歴</a:t>
            </a:r>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dirty="0">
                <a:solidFill>
                  <a:schemeClr val="tx1">
                    <a:lumMod val="50000"/>
                    <a:lumOff val="50000"/>
                  </a:schemeClr>
                </a:solidFill>
                <a:latin typeface="ＭＳ Ｐゴシック" panose="020B0600070205080204" pitchFamily="50" charset="-128"/>
                <a:ea typeface="ＭＳ Ｐゴシック" panose="020B0600070205080204" pitchFamily="50" charset="-128"/>
              </a:rPr>
              <a:t>担当箇所</a:t>
            </a:r>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p:txBody>
      </p:sp>
      <p:sp>
        <p:nvSpPr>
          <p:cNvPr id="17" name="テキスト">
            <a:extLst>
              <a:ext uri="{FF2B5EF4-FFF2-40B4-BE49-F238E27FC236}">
                <a16:creationId xmlns:a16="http://schemas.microsoft.com/office/drawing/2014/main" id="{BE1F2F84-5D74-A6AD-8259-574ED5D7417E}"/>
              </a:ext>
            </a:extLst>
          </p:cNvPr>
          <p:cNvSpPr txBox="1"/>
          <p:nvPr/>
        </p:nvSpPr>
        <p:spPr>
          <a:xfrm>
            <a:off x="1476011" y="900000"/>
            <a:ext cx="3725700" cy="2492990"/>
          </a:xfrm>
          <a:prstGeom prst="rect">
            <a:avLst/>
          </a:prstGeom>
          <a:noFill/>
          <a:ln w="38100">
            <a:noFill/>
          </a:ln>
        </p:spPr>
        <p:txBody>
          <a:bodyPr wrap="none" rtlCol="0">
            <a:spAutoFit/>
          </a:bodyPr>
          <a:lstStyle/>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３ヶ月</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Unity 2021.315f1/C#</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VisualStudio</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2017</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Plastic SCM</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Windows10 Professional 64bit</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プログラマー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レベルデザイナー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グラフィッカー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4</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サウンドエフェクト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ゲーム大賞　アマチュア部門　一次審査通過</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ゲームクリエイター甲子園　デジタルハーツ賞　受賞</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タイトル、チュートリアル、一部ギミック、一部システム</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pic>
        <p:nvPicPr>
          <p:cNvPr id="5" name="図" descr="アイコン&#10;&#10;自動的に生成された説明">
            <a:extLst>
              <a:ext uri="{FF2B5EF4-FFF2-40B4-BE49-F238E27FC236}">
                <a16:creationId xmlns:a16="http://schemas.microsoft.com/office/drawing/2014/main" id="{69B7F381-02E6-C136-5221-165B99443033}"/>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431292" y="2592000"/>
            <a:ext cx="360000" cy="360000"/>
          </a:xfrm>
          <a:prstGeom prst="rect">
            <a:avLst/>
          </a:prstGeom>
        </p:spPr>
      </p:pic>
      <p:pic>
        <p:nvPicPr>
          <p:cNvPr id="13" name="図" descr="建物, 家, グリーン, テーブル が含まれている画像&#10;&#10;自動的に生成された説明">
            <a:extLst>
              <a:ext uri="{FF2B5EF4-FFF2-40B4-BE49-F238E27FC236}">
                <a16:creationId xmlns:a16="http://schemas.microsoft.com/office/drawing/2014/main" id="{D209CE27-5FC4-C710-A851-E880A80CF6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4001" y="900000"/>
            <a:ext cx="3199999" cy="1800000"/>
          </a:xfrm>
          <a:prstGeom prst="rect">
            <a:avLst/>
          </a:prstGeom>
          <a:effectLst>
            <a:outerShdw dist="63500" dir="8100000" algn="tr" rotWithShape="0">
              <a:schemeClr val="bg1">
                <a:lumMod val="75000"/>
                <a:alpha val="50000"/>
              </a:schemeClr>
            </a:outerShdw>
          </a:effectLst>
        </p:spPr>
      </p:pic>
      <p:sp>
        <p:nvSpPr>
          <p:cNvPr id="6" name="長方形" hidden="1">
            <a:extLst>
              <a:ext uri="{FF2B5EF4-FFF2-40B4-BE49-F238E27FC236}">
                <a16:creationId xmlns:a16="http://schemas.microsoft.com/office/drawing/2014/main" id="{57811F66-08C6-C3D3-7C2B-3DF69B52951E}"/>
              </a:ext>
            </a:extLst>
          </p:cNvPr>
          <p:cNvSpPr/>
          <p:nvPr/>
        </p:nvSpPr>
        <p:spPr>
          <a:xfrm>
            <a:off x="252000" y="1061829"/>
            <a:ext cx="8640000" cy="2160000"/>
          </a:xfrm>
          <a:prstGeom prst="rect">
            <a:avLst/>
          </a:prstGeom>
          <a:noFill/>
          <a:ln w="381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タイトル">
            <a:extLst>
              <a:ext uri="{FF2B5EF4-FFF2-40B4-BE49-F238E27FC236}">
                <a16:creationId xmlns:a16="http://schemas.microsoft.com/office/drawing/2014/main" id="{530ED8F2-5C82-3BB5-8022-4C16CCCDCDA0}"/>
              </a:ext>
            </a:extLst>
          </p:cNvPr>
          <p:cNvSpPr txBox="1"/>
          <p:nvPr/>
        </p:nvSpPr>
        <p:spPr>
          <a:xfrm>
            <a:off x="4212000" y="3960000"/>
            <a:ext cx="4680000" cy="324000"/>
          </a:xfrm>
          <a:prstGeom prst="rect">
            <a:avLst/>
          </a:prstGeom>
          <a:noFill/>
        </p:spPr>
        <p:txBody>
          <a:bodyPr wrap="none" rtlCol="0" anchor="ctr">
            <a:noAutofit/>
          </a:bodyPr>
          <a:lstStyle/>
          <a:p>
            <a:pPr algn="ctr"/>
            <a:r>
              <a:rPr kumimoji="1" lang="en-US" altLang="ja-JP" sz="1200" b="1" spc="300" dirty="0">
                <a:solidFill>
                  <a:schemeClr val="tx1">
                    <a:lumMod val="50000"/>
                    <a:lumOff val="50000"/>
                  </a:schemeClr>
                </a:solidFill>
                <a:latin typeface="ＭＳ Ｐゴシック" panose="020B0600070205080204" pitchFamily="50" charset="-128"/>
                <a:ea typeface="ＭＳ Ｐゴシック" panose="020B0600070205080204" pitchFamily="50" charset="-128"/>
              </a:rPr>
              <a:t>- </a:t>
            </a:r>
            <a:r>
              <a:rPr kumimoji="1" lang="ja-JP" altLang="en-US" sz="1200" b="1" spc="300" dirty="0">
                <a:solidFill>
                  <a:schemeClr val="tx1">
                    <a:lumMod val="50000"/>
                    <a:lumOff val="50000"/>
                  </a:schemeClr>
                </a:solidFill>
                <a:latin typeface="ＭＳ Ｐゴシック" panose="020B0600070205080204" pitchFamily="50" charset="-128"/>
                <a:ea typeface="ＭＳ Ｐゴシック" panose="020B0600070205080204" pitchFamily="50" charset="-128"/>
              </a:rPr>
              <a:t>概要 </a:t>
            </a:r>
            <a:r>
              <a:rPr kumimoji="1" lang="en-US" altLang="ja-JP" sz="1200" b="1" spc="300" dirty="0">
                <a:solidFill>
                  <a:schemeClr val="tx1">
                    <a:lumMod val="50000"/>
                    <a:lumOff val="50000"/>
                  </a:schemeClr>
                </a:solidFill>
                <a:latin typeface="ＭＳ Ｐゴシック" panose="020B0600070205080204" pitchFamily="50" charset="-128"/>
                <a:ea typeface="ＭＳ Ｐゴシック" panose="020B0600070205080204" pitchFamily="50" charset="-128"/>
              </a:rPr>
              <a:t>-</a:t>
            </a:r>
          </a:p>
        </p:txBody>
      </p:sp>
      <p:sp>
        <p:nvSpPr>
          <p:cNvPr id="4" name="テキスト">
            <a:extLst>
              <a:ext uri="{FF2B5EF4-FFF2-40B4-BE49-F238E27FC236}">
                <a16:creationId xmlns:a16="http://schemas.microsoft.com/office/drawing/2014/main" id="{D1A8256E-7DBB-6D3C-D682-389C940E424E}"/>
              </a:ext>
            </a:extLst>
          </p:cNvPr>
          <p:cNvSpPr txBox="1"/>
          <p:nvPr/>
        </p:nvSpPr>
        <p:spPr>
          <a:xfrm>
            <a:off x="4212000" y="4320000"/>
            <a:ext cx="4060727" cy="646331"/>
          </a:xfrm>
          <a:prstGeom prst="rect">
            <a:avLst/>
          </a:prstGeom>
          <a:noFill/>
          <a:ln w="38100">
            <a:noFill/>
          </a:ln>
        </p:spPr>
        <p:txBody>
          <a:bodyPr wrap="none" rtlCol="0">
            <a:spAutoFit/>
          </a:bodyPr>
          <a:lstStyle/>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畳を回転して道を作り、ゴールを目指す</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パズルアクション。</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パズルが苦手な人も楽しめるよう、</a:t>
            </a:r>
            <a:r>
              <a:rPr kumimoji="1" lang="ja-JP" altLang="en-US" sz="1200" dirty="0">
                <a:solidFill>
                  <a:srgbClr val="FF7C80"/>
                </a:solidFill>
                <a:latin typeface="ＭＳ Ｐゴシック" panose="020B0600070205080204" pitchFamily="50" charset="-128"/>
                <a:ea typeface="ＭＳ Ｐゴシック" panose="020B0600070205080204" pitchFamily="50" charset="-128"/>
              </a:rPr>
              <a:t>丁寧なレベルデザイン</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や</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rgbClr val="FF7C80"/>
                </a:solidFill>
                <a:latin typeface="ＭＳ Ｐゴシック" panose="020B0600070205080204" pitchFamily="50" charset="-128"/>
                <a:ea typeface="ＭＳ Ｐゴシック" panose="020B0600070205080204" pitchFamily="50" charset="-128"/>
              </a:rPr>
              <a:t>可愛らしいキャラクター</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にこだわりました。</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cxnSp>
        <p:nvCxnSpPr>
          <p:cNvPr id="27" name="直線">
            <a:extLst>
              <a:ext uri="{FF2B5EF4-FFF2-40B4-BE49-F238E27FC236}">
                <a16:creationId xmlns:a16="http://schemas.microsoft.com/office/drawing/2014/main" id="{E1080C34-A719-CB1F-5240-09987958D50A}"/>
              </a:ext>
            </a:extLst>
          </p:cNvPr>
          <p:cNvCxnSpPr>
            <a:cxnSpLocks/>
          </p:cNvCxnSpPr>
          <p:nvPr/>
        </p:nvCxnSpPr>
        <p:spPr>
          <a:xfrm>
            <a:off x="251999" y="3564000"/>
            <a:ext cx="8640001"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23" name="図" descr="ケーキ, テーブル, 紙, 座る が含まれている画像&#10;&#10;自動的に生成された説明">
            <a:extLst>
              <a:ext uri="{FF2B5EF4-FFF2-40B4-BE49-F238E27FC236}">
                <a16:creationId xmlns:a16="http://schemas.microsoft.com/office/drawing/2014/main" id="{A71B93E5-CD98-68A0-B439-34B4BB12E8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0000" y="3960000"/>
            <a:ext cx="3200000" cy="1800000"/>
          </a:xfrm>
          <a:prstGeom prst="rect">
            <a:avLst/>
          </a:prstGeom>
          <a:effectLst>
            <a:outerShdw dist="63500" dir="8100000" algn="tr" rotWithShape="0">
              <a:schemeClr val="bg1">
                <a:lumMod val="75000"/>
                <a:alpha val="50000"/>
              </a:schemeClr>
            </a:outerShdw>
          </a:effectLst>
        </p:spPr>
      </p:pic>
      <p:sp>
        <p:nvSpPr>
          <p:cNvPr id="24" name="テキスト">
            <a:extLst>
              <a:ext uri="{FF2B5EF4-FFF2-40B4-BE49-F238E27FC236}">
                <a16:creationId xmlns:a16="http://schemas.microsoft.com/office/drawing/2014/main" id="{F1622D94-6DF8-19A3-DBAE-6911E01D1A76}"/>
              </a:ext>
            </a:extLst>
          </p:cNvPr>
          <p:cNvSpPr txBox="1"/>
          <p:nvPr/>
        </p:nvSpPr>
        <p:spPr>
          <a:xfrm>
            <a:off x="360001" y="3960000"/>
            <a:ext cx="1374094" cy="307777"/>
          </a:xfrm>
          <a:prstGeom prst="rect">
            <a:avLst/>
          </a:prstGeom>
          <a:noFill/>
          <a:ln w="38100">
            <a:noFill/>
          </a:ln>
        </p:spPr>
        <p:txBody>
          <a:bodyPr wrap="none" rtlCol="0">
            <a:spAutoFit/>
          </a:bodyPr>
          <a:lstStyle/>
          <a:p>
            <a:pPr algn="ctr"/>
            <a:r>
              <a:rPr kumimoji="1" lang="ja-JP" altLang="en-US" sz="14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rPr>
              <a:t>コンセプトアート</a:t>
            </a:r>
            <a:endParaRPr kumimoji="1" lang="en-US" altLang="ja-JP" sz="14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endParaRPr>
          </a:p>
        </p:txBody>
      </p:sp>
      <p:pic>
        <p:nvPicPr>
          <p:cNvPr id="19" name="図" descr="テキスト が含まれている画像&#10;&#10;自動的に生成された説明">
            <a:extLst>
              <a:ext uri="{FF2B5EF4-FFF2-40B4-BE49-F238E27FC236}">
                <a16:creationId xmlns:a16="http://schemas.microsoft.com/office/drawing/2014/main" id="{A778A4CE-AF6B-820C-03FD-40DD402D27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32000" y="4701675"/>
            <a:ext cx="1080000" cy="1080000"/>
          </a:xfrm>
          <a:prstGeom prst="rect">
            <a:avLst/>
          </a:prstGeom>
        </p:spPr>
      </p:pic>
      <p:sp>
        <p:nvSpPr>
          <p:cNvPr id="3" name="四角形: 角を丸くする 2">
            <a:extLst>
              <a:ext uri="{FF2B5EF4-FFF2-40B4-BE49-F238E27FC236}">
                <a16:creationId xmlns:a16="http://schemas.microsoft.com/office/drawing/2014/main" id="{241F089E-C560-A3DB-FD6F-562CD34881F7}"/>
              </a:ext>
            </a:extLst>
          </p:cNvPr>
          <p:cNvSpPr/>
          <p:nvPr/>
        </p:nvSpPr>
        <p:spPr>
          <a:xfrm>
            <a:off x="360000" y="214372"/>
            <a:ext cx="1440000" cy="360002"/>
          </a:xfrm>
          <a:prstGeom prst="roundRect">
            <a:avLst>
              <a:gd name="adj" fmla="val 0"/>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a:extLst>
              <a:ext uri="{FF2B5EF4-FFF2-40B4-BE49-F238E27FC236}">
                <a16:creationId xmlns:a16="http://schemas.microsoft.com/office/drawing/2014/main" id="{E4F41582-F11A-ED14-55A5-A22A573F4E3F}"/>
              </a:ext>
            </a:extLst>
          </p:cNvPr>
          <p:cNvSpPr txBox="1"/>
          <p:nvPr/>
        </p:nvSpPr>
        <p:spPr>
          <a:xfrm>
            <a:off x="808965" y="242372"/>
            <a:ext cx="930062" cy="276999"/>
          </a:xfrm>
          <a:prstGeom prst="rect">
            <a:avLst/>
          </a:prstGeom>
          <a:noFill/>
          <a:ln w="38100">
            <a:noFill/>
          </a:ln>
        </p:spPr>
        <p:txBody>
          <a:bodyPr wrap="none" rtlCol="0" anchor="ctr">
            <a:spAutoFit/>
          </a:bodyPr>
          <a:lstStyle/>
          <a:p>
            <a:pPr algn="ctr"/>
            <a:r>
              <a:rPr kumimoji="1" lang="ja-JP" altLang="en-US" sz="1200" dirty="0">
                <a:solidFill>
                  <a:schemeClr val="bg1">
                    <a:lumMod val="95000"/>
                  </a:schemeClr>
                </a:solidFill>
                <a:latin typeface="ＭＳ Ｐゴシック" panose="020B0600070205080204" pitchFamily="50" charset="-128"/>
                <a:ea typeface="ＭＳ Ｐゴシック" panose="020B0600070205080204" pitchFamily="50" charset="-128"/>
              </a:rPr>
              <a:t>チーム制作</a:t>
            </a:r>
            <a:endParaRPr kumimoji="1" lang="en-US" altLang="ja-JP" sz="1200" dirty="0">
              <a:solidFill>
                <a:schemeClr val="bg1">
                  <a:lumMod val="95000"/>
                </a:schemeClr>
              </a:solidFill>
              <a:latin typeface="ＭＳ Ｐゴシック" panose="020B0600070205080204" pitchFamily="50" charset="-128"/>
              <a:ea typeface="ＭＳ Ｐゴシック" panose="020B0600070205080204" pitchFamily="50" charset="-128"/>
            </a:endParaRPr>
          </a:p>
        </p:txBody>
      </p:sp>
      <p:pic>
        <p:nvPicPr>
          <p:cNvPr id="8" name="図 7" descr="アイコン&#10;&#10;自動的に生成された説明">
            <a:extLst>
              <a:ext uri="{FF2B5EF4-FFF2-40B4-BE49-F238E27FC236}">
                <a16:creationId xmlns:a16="http://schemas.microsoft.com/office/drawing/2014/main" id="{2D125DFD-D3DC-271D-72FB-4B695AE3DFFD}"/>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50000" y="214371"/>
            <a:ext cx="360000" cy="360000"/>
          </a:xfrm>
          <a:prstGeom prst="rect">
            <a:avLst/>
          </a:prstGeom>
        </p:spPr>
      </p:pic>
    </p:spTree>
    <p:extLst>
      <p:ext uri="{BB962C8B-B14F-4D97-AF65-F5344CB8AC3E}">
        <p14:creationId xmlns:p14="http://schemas.microsoft.com/office/powerpoint/2010/main" val="1858005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a:extLst>
              <a:ext uri="{FF2B5EF4-FFF2-40B4-BE49-F238E27FC236}">
                <a16:creationId xmlns:a16="http://schemas.microsoft.com/office/drawing/2014/main" id="{A265D729-B18A-D9B6-5898-F96C838A44EF}"/>
              </a:ext>
            </a:extLst>
          </p:cNvPr>
          <p:cNvSpPr txBox="1"/>
          <p:nvPr/>
        </p:nvSpPr>
        <p:spPr>
          <a:xfrm>
            <a:off x="4268070" y="6480000"/>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-4-</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3" name="テキスト" hidden="1">
            <a:extLst>
              <a:ext uri="{FF2B5EF4-FFF2-40B4-BE49-F238E27FC236}">
                <a16:creationId xmlns:a16="http://schemas.microsoft.com/office/drawing/2014/main" id="{3DA10E2A-8827-C32E-1746-70E9639F1F49}"/>
              </a:ext>
            </a:extLst>
          </p:cNvPr>
          <p:cNvSpPr txBox="1"/>
          <p:nvPr/>
        </p:nvSpPr>
        <p:spPr>
          <a:xfrm>
            <a:off x="6189345" y="2241352"/>
            <a:ext cx="2954655" cy="4616648"/>
          </a:xfrm>
          <a:prstGeom prst="rect">
            <a:avLst/>
          </a:prstGeom>
          <a:solidFill>
            <a:schemeClr val="bg1">
              <a:lumMod val="85000"/>
            </a:schemeClr>
          </a:solidFill>
          <a:ln w="38100">
            <a:noFill/>
          </a:ln>
        </p:spPr>
        <p:txBody>
          <a:bodyPr wrap="none" rtlCol="0">
            <a:spAutoFit/>
          </a:bodyPr>
          <a:lstStyle/>
          <a:p>
            <a:r>
              <a:rPr lang="en-US" altLang="ja-JP" sz="600" dirty="0">
                <a:solidFill>
                  <a:srgbClr val="0000FF"/>
                </a:solidFill>
                <a:latin typeface="ＭＳ ゴシック" panose="020B0609070205080204" pitchFamily="49" charset="-128"/>
                <a:ea typeface="ＭＳ ゴシック" panose="020B0609070205080204" pitchFamily="49" charset="-128"/>
              </a:rPr>
              <a:t>void</a:t>
            </a:r>
            <a:r>
              <a:rPr lang="en-US" altLang="ja-JP" sz="600" dirty="0">
                <a:solidFill>
                  <a:srgbClr val="000000"/>
                </a:solidFill>
                <a:latin typeface="ＭＳ ゴシック" panose="020B0609070205080204" pitchFamily="49" charset="-128"/>
                <a:ea typeface="ＭＳ ゴシック" panose="020B0609070205080204" pitchFamily="49" charset="-128"/>
              </a:rPr>
              <a:t> Update()</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switch</a:t>
            </a:r>
            <a:r>
              <a:rPr lang="en-US" altLang="ja-JP" sz="600" dirty="0">
                <a:solidFill>
                  <a:srgbClr val="000000"/>
                </a:solidFill>
                <a:latin typeface="ＭＳ ゴシック" panose="020B0609070205080204" pitchFamily="49" charset="-128"/>
                <a:ea typeface="ＭＳ ゴシック" panose="020B0609070205080204" pitchFamily="49" charset="-128"/>
              </a:rPr>
              <a:t>(state)</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case</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FadeState.None</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break</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case</a:t>
            </a:r>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FadeState.FadeIn</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8000"/>
                </a:solidFill>
                <a:latin typeface="ＭＳ ゴシック" panose="020B0609070205080204" pitchFamily="49" charset="-128"/>
                <a:ea typeface="ＭＳ ゴシック" panose="020B0609070205080204" pitchFamily="49" charset="-128"/>
              </a:rPr>
              <a:t>//</a:t>
            </a:r>
            <a:r>
              <a:rPr lang="ja-JP" altLang="en-US" sz="600" dirty="0">
                <a:solidFill>
                  <a:srgbClr val="008000"/>
                </a:solidFill>
                <a:latin typeface="ＭＳ ゴシック" panose="020B0609070205080204" pitchFamily="49" charset="-128"/>
                <a:ea typeface="ＭＳ ゴシック" panose="020B0609070205080204" pitchFamily="49" charset="-128"/>
              </a:rPr>
              <a:t>徐々にゲーム画面が表示される</a:t>
            </a:r>
            <a:endParaRPr lang="ja-JP" altLang="en-US" sz="600" dirty="0">
              <a:solidFill>
                <a:srgbClr val="000000"/>
              </a:solidFill>
              <a:latin typeface="ＭＳ ゴシック" panose="020B0609070205080204" pitchFamily="49" charset="-128"/>
              <a:ea typeface="ＭＳ ゴシック" panose="020B0609070205080204" pitchFamily="49" charset="-128"/>
            </a:endParaRPr>
          </a:p>
          <a:p>
            <a:r>
              <a:rPr lang="sv-SE" altLang="ja-JP" sz="600" dirty="0">
                <a:solidFill>
                  <a:srgbClr val="000000"/>
                </a:solidFill>
                <a:latin typeface="ＭＳ ゴシック" panose="020B0609070205080204" pitchFamily="49" charset="-128"/>
                <a:ea typeface="ＭＳ ゴシック" panose="020B0609070205080204" pitchFamily="49" charset="-128"/>
              </a:rPr>
              <a:t>                fadeColor.a -= Time.deltaTime / fadeSpeed;</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if</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fadeColor.a</a:t>
            </a:r>
            <a:r>
              <a:rPr lang="en-US" altLang="ja-JP" sz="600" dirty="0">
                <a:solidFill>
                  <a:srgbClr val="000000"/>
                </a:solidFill>
                <a:latin typeface="ＭＳ ゴシック" panose="020B0609070205080204" pitchFamily="49" charset="-128"/>
                <a:ea typeface="ＭＳ ゴシック" panose="020B0609070205080204" pitchFamily="49" charset="-128"/>
              </a:rPr>
              <a:t> &lt;= 0.0f)</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state = </a:t>
            </a:r>
            <a:r>
              <a:rPr lang="en-US" altLang="ja-JP" sz="600" dirty="0" err="1">
                <a:solidFill>
                  <a:srgbClr val="000000"/>
                </a:solidFill>
                <a:latin typeface="ＭＳ ゴシック" panose="020B0609070205080204" pitchFamily="49" charset="-128"/>
                <a:ea typeface="ＭＳ ゴシック" panose="020B0609070205080204" pitchFamily="49" charset="-128"/>
              </a:rPr>
              <a:t>FadeState.None</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fadeColor.a</a:t>
            </a:r>
            <a:r>
              <a:rPr lang="en-US" altLang="ja-JP" sz="600" dirty="0">
                <a:solidFill>
                  <a:srgbClr val="000000"/>
                </a:solidFill>
                <a:latin typeface="ＭＳ ゴシック" panose="020B0609070205080204" pitchFamily="49" charset="-128"/>
                <a:ea typeface="ＭＳ ゴシック" panose="020B0609070205080204" pitchFamily="49" charset="-128"/>
              </a:rPr>
              <a:t> = 0.0f;</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break</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case</a:t>
            </a:r>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FadeState.FadeOut</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8000"/>
                </a:solidFill>
                <a:latin typeface="ＭＳ ゴシック" panose="020B0609070205080204" pitchFamily="49" charset="-128"/>
                <a:ea typeface="ＭＳ ゴシック" panose="020B0609070205080204" pitchFamily="49" charset="-128"/>
              </a:rPr>
              <a:t>//</a:t>
            </a:r>
            <a:r>
              <a:rPr lang="ja-JP" altLang="en-US" sz="600" dirty="0">
                <a:solidFill>
                  <a:srgbClr val="008000"/>
                </a:solidFill>
                <a:latin typeface="ＭＳ ゴシック" panose="020B0609070205080204" pitchFamily="49" charset="-128"/>
                <a:ea typeface="ＭＳ ゴシック" panose="020B0609070205080204" pitchFamily="49" charset="-128"/>
              </a:rPr>
              <a:t>徐々にゲーム画面が表示されなくなる</a:t>
            </a:r>
            <a:endParaRPr lang="ja-JP" altLang="en-US" sz="600" dirty="0">
              <a:solidFill>
                <a:srgbClr val="000000"/>
              </a:solidFill>
              <a:latin typeface="ＭＳ ゴシック" panose="020B0609070205080204" pitchFamily="49" charset="-128"/>
              <a:ea typeface="ＭＳ ゴシック" panose="020B0609070205080204" pitchFamily="49" charset="-128"/>
            </a:endParaRPr>
          </a:p>
          <a:p>
            <a:r>
              <a:rPr lang="sv-SE" altLang="ja-JP" sz="600" dirty="0">
                <a:solidFill>
                  <a:srgbClr val="000000"/>
                </a:solidFill>
                <a:latin typeface="ＭＳ ゴシック" panose="020B0609070205080204" pitchFamily="49" charset="-128"/>
                <a:ea typeface="ＭＳ ゴシック" panose="020B0609070205080204" pitchFamily="49" charset="-128"/>
              </a:rPr>
              <a:t>                fadeColor.a += Time.deltaTime / fadeSpeed;</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if</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fadeColor.a</a:t>
            </a:r>
            <a:r>
              <a:rPr lang="en-US" altLang="ja-JP" sz="600" dirty="0">
                <a:solidFill>
                  <a:srgbClr val="000000"/>
                </a:solidFill>
                <a:latin typeface="ＭＳ ゴシック" panose="020B0609070205080204" pitchFamily="49" charset="-128"/>
                <a:ea typeface="ＭＳ ゴシック" panose="020B0609070205080204" pitchFamily="49" charset="-128"/>
              </a:rPr>
              <a:t> &gt;= 1.0f)</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state = </a:t>
            </a:r>
            <a:r>
              <a:rPr lang="en-US" altLang="ja-JP" sz="600" dirty="0" err="1">
                <a:solidFill>
                  <a:srgbClr val="000000"/>
                </a:solidFill>
                <a:latin typeface="ＭＳ ゴシック" panose="020B0609070205080204" pitchFamily="49" charset="-128"/>
                <a:ea typeface="ＭＳ ゴシック" panose="020B0609070205080204" pitchFamily="49" charset="-128"/>
              </a:rPr>
              <a:t>FadeState.None</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fadeColor.a</a:t>
            </a:r>
            <a:r>
              <a:rPr lang="en-US" altLang="ja-JP" sz="600" dirty="0">
                <a:solidFill>
                  <a:srgbClr val="000000"/>
                </a:solidFill>
                <a:latin typeface="ＭＳ ゴシック" panose="020B0609070205080204" pitchFamily="49" charset="-128"/>
                <a:ea typeface="ＭＳ ゴシック" panose="020B0609070205080204" pitchFamily="49" charset="-128"/>
              </a:rPr>
              <a:t> = 1.0f;             </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break</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endParaRPr lang="ja-JP" altLang="en-US" sz="600" dirty="0">
              <a:solidFill>
                <a:srgbClr val="000000"/>
              </a:solidFill>
              <a:latin typeface="ＭＳ ゴシック" panose="020B0609070205080204" pitchFamily="49" charset="-128"/>
              <a:ea typeface="ＭＳ ゴシック" panose="020B0609070205080204" pitchFamily="49" charset="-128"/>
            </a:endParaRP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image.color</a:t>
            </a:r>
            <a:r>
              <a:rPr lang="en-US" altLang="ja-JP" sz="600" dirty="0">
                <a:solidFill>
                  <a:srgbClr val="000000"/>
                </a:solidFill>
                <a:latin typeface="ＭＳ ゴシック" panose="020B0609070205080204" pitchFamily="49" charset="-128"/>
                <a:ea typeface="ＭＳ ゴシック" panose="020B0609070205080204" pitchFamily="49" charset="-128"/>
              </a:rPr>
              <a:t> = </a:t>
            </a:r>
            <a:r>
              <a:rPr lang="en-US" altLang="ja-JP" sz="600" dirty="0" err="1">
                <a:solidFill>
                  <a:srgbClr val="000000"/>
                </a:solidFill>
                <a:latin typeface="ＭＳ ゴシック" panose="020B0609070205080204" pitchFamily="49" charset="-128"/>
                <a:ea typeface="ＭＳ ゴシック" panose="020B0609070205080204" pitchFamily="49" charset="-128"/>
              </a:rPr>
              <a:t>fadeColor</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endParaRPr lang="ja-JP" altLang="en-US" sz="600" dirty="0">
              <a:solidFill>
                <a:srgbClr val="000000"/>
              </a:solidFill>
              <a:latin typeface="ＭＳ ゴシック" panose="020B0609070205080204" pitchFamily="49" charset="-128"/>
              <a:ea typeface="ＭＳ ゴシック" panose="020B0609070205080204" pitchFamily="49" charset="-128"/>
            </a:endParaRP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8000"/>
                </a:solidFill>
                <a:latin typeface="ＭＳ ゴシック" panose="020B0609070205080204" pitchFamily="49" charset="-128"/>
                <a:ea typeface="ＭＳ ゴシック" panose="020B0609070205080204" pitchFamily="49" charset="-128"/>
              </a:rPr>
              <a:t>//</a:t>
            </a:r>
            <a:r>
              <a:rPr lang="ja-JP" altLang="en-US" sz="600" dirty="0">
                <a:solidFill>
                  <a:srgbClr val="008000"/>
                </a:solidFill>
                <a:latin typeface="ＭＳ ゴシック" panose="020B0609070205080204" pitchFamily="49" charset="-128"/>
                <a:ea typeface="ＭＳ ゴシック" panose="020B0609070205080204" pitchFamily="49" charset="-128"/>
              </a:rPr>
              <a:t>もしフェード中でなければステートをフェードアウトに変更</a:t>
            </a:r>
            <a:endParaRPr lang="ja-JP" altLang="en-US" sz="600" dirty="0">
              <a:solidFill>
                <a:srgbClr val="000000"/>
              </a:solidFill>
              <a:latin typeface="ＭＳ ゴシック" panose="020B0609070205080204" pitchFamily="49" charset="-128"/>
              <a:ea typeface="ＭＳ ゴシック" panose="020B0609070205080204" pitchFamily="49" charset="-128"/>
            </a:endParaRP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public</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void</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FadeOut</a:t>
            </a:r>
            <a:r>
              <a:rPr lang="en-US" altLang="ja-JP" sz="600" dirty="0">
                <a:solidFill>
                  <a:srgbClr val="000000"/>
                </a:solidFill>
                <a:latin typeface="ＭＳ ゴシック" panose="020B0609070205080204" pitchFamily="49" charset="-128"/>
                <a:ea typeface="ＭＳ ゴシック" panose="020B0609070205080204" pitchFamily="49" charset="-128"/>
              </a:rPr>
              <a:t>(Color </a:t>
            </a:r>
            <a:r>
              <a:rPr lang="en-US" altLang="ja-JP" sz="600" dirty="0" err="1">
                <a:solidFill>
                  <a:srgbClr val="000000"/>
                </a:solidFill>
                <a:latin typeface="ＭＳ ゴシック" panose="020B0609070205080204" pitchFamily="49" charset="-128"/>
                <a:ea typeface="ＭＳ ゴシック" panose="020B0609070205080204" pitchFamily="49" charset="-128"/>
              </a:rPr>
              <a:t>color,</a:t>
            </a:r>
            <a:r>
              <a:rPr lang="en-US" altLang="ja-JP" sz="600" dirty="0" err="1">
                <a:solidFill>
                  <a:srgbClr val="0000FF"/>
                </a:solidFill>
                <a:latin typeface="ＭＳ ゴシック" panose="020B0609070205080204" pitchFamily="49" charset="-128"/>
                <a:ea typeface="ＭＳ ゴシック" panose="020B0609070205080204" pitchFamily="49" charset="-128"/>
              </a:rPr>
              <a:t>float</a:t>
            </a:r>
            <a:r>
              <a:rPr lang="en-US" altLang="ja-JP" sz="600" dirty="0">
                <a:solidFill>
                  <a:srgbClr val="000000"/>
                </a:solidFill>
                <a:latin typeface="ＭＳ ゴシック" panose="020B0609070205080204" pitchFamily="49" charset="-128"/>
                <a:ea typeface="ＭＳ ゴシック" panose="020B0609070205080204" pitchFamily="49" charset="-128"/>
              </a:rPr>
              <a:t> speed)</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if</a:t>
            </a:r>
            <a:r>
              <a:rPr lang="en-US" altLang="ja-JP" sz="600" dirty="0">
                <a:solidFill>
                  <a:srgbClr val="000000"/>
                </a:solidFill>
                <a:latin typeface="ＭＳ ゴシック" panose="020B0609070205080204" pitchFamily="49" charset="-128"/>
                <a:ea typeface="ＭＳ ゴシック" panose="020B0609070205080204" pitchFamily="49" charset="-128"/>
              </a:rPr>
              <a:t>(state == </a:t>
            </a:r>
            <a:r>
              <a:rPr lang="en-US" altLang="ja-JP" sz="600" dirty="0" err="1">
                <a:solidFill>
                  <a:srgbClr val="000000"/>
                </a:solidFill>
                <a:latin typeface="ＭＳ ゴシック" panose="020B0609070205080204" pitchFamily="49" charset="-128"/>
                <a:ea typeface="ＭＳ ゴシック" panose="020B0609070205080204" pitchFamily="49" charset="-128"/>
              </a:rPr>
              <a:t>FadeState.None</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state = </a:t>
            </a:r>
            <a:r>
              <a:rPr lang="en-US" altLang="ja-JP" sz="600" dirty="0" err="1">
                <a:solidFill>
                  <a:srgbClr val="000000"/>
                </a:solidFill>
                <a:latin typeface="ＭＳ ゴシック" panose="020B0609070205080204" pitchFamily="49" charset="-128"/>
                <a:ea typeface="ＭＳ ゴシック" panose="020B0609070205080204" pitchFamily="49" charset="-128"/>
              </a:rPr>
              <a:t>FadeState.FadeOut</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fadeColor</a:t>
            </a:r>
            <a:r>
              <a:rPr lang="en-US" altLang="ja-JP" sz="600" dirty="0">
                <a:solidFill>
                  <a:srgbClr val="000000"/>
                </a:solidFill>
                <a:latin typeface="ＭＳ ゴシック" panose="020B0609070205080204" pitchFamily="49" charset="-128"/>
                <a:ea typeface="ＭＳ ゴシック" panose="020B0609070205080204" pitchFamily="49" charset="-128"/>
              </a:rPr>
              <a:t> = color;</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fadeSpeed</a:t>
            </a:r>
            <a:r>
              <a:rPr lang="en-US" altLang="ja-JP" sz="600" dirty="0">
                <a:solidFill>
                  <a:srgbClr val="000000"/>
                </a:solidFill>
                <a:latin typeface="ＭＳ ゴシック" panose="020B0609070205080204" pitchFamily="49" charset="-128"/>
                <a:ea typeface="ＭＳ ゴシック" panose="020B0609070205080204" pitchFamily="49" charset="-128"/>
              </a:rPr>
              <a:t> = speed;       </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endParaRPr lang="ja-JP" altLang="en-US" sz="600" dirty="0">
              <a:solidFill>
                <a:srgbClr val="000000"/>
              </a:solidFill>
              <a:latin typeface="ＭＳ ゴシック" panose="020B0609070205080204" pitchFamily="49" charset="-128"/>
              <a:ea typeface="ＭＳ ゴシック" panose="020B0609070205080204" pitchFamily="49" charset="-128"/>
            </a:endParaRP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8000"/>
                </a:solidFill>
                <a:latin typeface="ＭＳ ゴシック" panose="020B0609070205080204" pitchFamily="49" charset="-128"/>
                <a:ea typeface="ＭＳ ゴシック" panose="020B0609070205080204" pitchFamily="49" charset="-128"/>
              </a:rPr>
              <a:t>//</a:t>
            </a:r>
            <a:r>
              <a:rPr lang="ja-JP" altLang="en-US" sz="600" dirty="0">
                <a:solidFill>
                  <a:srgbClr val="008000"/>
                </a:solidFill>
                <a:latin typeface="ＭＳ ゴシック" panose="020B0609070205080204" pitchFamily="49" charset="-128"/>
                <a:ea typeface="ＭＳ ゴシック" panose="020B0609070205080204" pitchFamily="49" charset="-128"/>
              </a:rPr>
              <a:t>もしフェード中でなければステートをフェードインに変更</a:t>
            </a:r>
            <a:endParaRPr lang="ja-JP" altLang="en-US" sz="600" dirty="0">
              <a:solidFill>
                <a:srgbClr val="000000"/>
              </a:solidFill>
              <a:latin typeface="ＭＳ ゴシック" panose="020B0609070205080204" pitchFamily="49" charset="-128"/>
              <a:ea typeface="ＭＳ ゴシック" panose="020B0609070205080204" pitchFamily="49" charset="-128"/>
            </a:endParaRP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public</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void</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FadeIn</a:t>
            </a:r>
            <a:r>
              <a:rPr lang="en-US" altLang="ja-JP" sz="600" dirty="0">
                <a:solidFill>
                  <a:srgbClr val="000000"/>
                </a:solidFill>
                <a:latin typeface="ＭＳ ゴシック" panose="020B0609070205080204" pitchFamily="49" charset="-128"/>
                <a:ea typeface="ＭＳ ゴシック" panose="020B0609070205080204" pitchFamily="49" charset="-128"/>
              </a:rPr>
              <a:t>(Color </a:t>
            </a:r>
            <a:r>
              <a:rPr lang="en-US" altLang="ja-JP" sz="600" dirty="0" err="1">
                <a:solidFill>
                  <a:srgbClr val="000000"/>
                </a:solidFill>
                <a:latin typeface="ＭＳ ゴシック" panose="020B0609070205080204" pitchFamily="49" charset="-128"/>
                <a:ea typeface="ＭＳ ゴシック" panose="020B0609070205080204" pitchFamily="49" charset="-128"/>
              </a:rPr>
              <a:t>color</a:t>
            </a:r>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float</a:t>
            </a:r>
            <a:r>
              <a:rPr lang="en-US" altLang="ja-JP" sz="600" dirty="0">
                <a:solidFill>
                  <a:srgbClr val="000000"/>
                </a:solidFill>
                <a:latin typeface="ＭＳ ゴシック" panose="020B0609070205080204" pitchFamily="49" charset="-128"/>
                <a:ea typeface="ＭＳ ゴシック" panose="020B0609070205080204" pitchFamily="49" charset="-128"/>
              </a:rPr>
              <a:t> speed)</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FF"/>
                </a:solidFill>
                <a:latin typeface="ＭＳ ゴシック" panose="020B0609070205080204" pitchFamily="49" charset="-128"/>
                <a:ea typeface="ＭＳ ゴシック" panose="020B0609070205080204" pitchFamily="49" charset="-128"/>
              </a:rPr>
              <a:t>if</a:t>
            </a:r>
            <a:r>
              <a:rPr lang="en-US" altLang="ja-JP" sz="600" dirty="0">
                <a:solidFill>
                  <a:srgbClr val="000000"/>
                </a:solidFill>
                <a:latin typeface="ＭＳ ゴシック" panose="020B0609070205080204" pitchFamily="49" charset="-128"/>
                <a:ea typeface="ＭＳ ゴシック" panose="020B0609070205080204" pitchFamily="49" charset="-128"/>
              </a:rPr>
              <a:t> (state == </a:t>
            </a:r>
            <a:r>
              <a:rPr lang="en-US" altLang="ja-JP" sz="600" dirty="0" err="1">
                <a:solidFill>
                  <a:srgbClr val="000000"/>
                </a:solidFill>
                <a:latin typeface="ＭＳ ゴシック" panose="020B0609070205080204" pitchFamily="49" charset="-128"/>
                <a:ea typeface="ＭＳ ゴシック" panose="020B0609070205080204" pitchFamily="49" charset="-128"/>
              </a:rPr>
              <a:t>FadeState.None</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state = </a:t>
            </a:r>
            <a:r>
              <a:rPr lang="en-US" altLang="ja-JP" sz="600" dirty="0" err="1">
                <a:solidFill>
                  <a:srgbClr val="000000"/>
                </a:solidFill>
                <a:latin typeface="ＭＳ ゴシック" panose="020B0609070205080204" pitchFamily="49" charset="-128"/>
                <a:ea typeface="ＭＳ ゴシック" panose="020B0609070205080204" pitchFamily="49" charset="-128"/>
              </a:rPr>
              <a:t>FadeState.FadeIn</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fadeColor</a:t>
            </a:r>
            <a:r>
              <a:rPr lang="en-US" altLang="ja-JP" sz="600" dirty="0">
                <a:solidFill>
                  <a:srgbClr val="000000"/>
                </a:solidFill>
                <a:latin typeface="ＭＳ ゴシック" panose="020B0609070205080204" pitchFamily="49" charset="-128"/>
                <a:ea typeface="ＭＳ ゴシック" panose="020B0609070205080204" pitchFamily="49" charset="-128"/>
              </a:rPr>
              <a:t> = color;</a:t>
            </a:r>
          </a:p>
          <a:p>
            <a:r>
              <a:rPr lang="en-US" altLang="ja-JP"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err="1">
                <a:solidFill>
                  <a:srgbClr val="000000"/>
                </a:solidFill>
                <a:latin typeface="ＭＳ ゴシック" panose="020B0609070205080204" pitchFamily="49" charset="-128"/>
                <a:ea typeface="ＭＳ ゴシック" panose="020B0609070205080204" pitchFamily="49" charset="-128"/>
              </a:rPr>
              <a:t>fadeSpeed</a:t>
            </a:r>
            <a:r>
              <a:rPr lang="en-US" altLang="ja-JP" sz="600" dirty="0">
                <a:solidFill>
                  <a:srgbClr val="000000"/>
                </a:solidFill>
                <a:latin typeface="ＭＳ ゴシック" panose="020B0609070205080204" pitchFamily="49" charset="-128"/>
                <a:ea typeface="ＭＳ ゴシック" panose="020B0609070205080204" pitchFamily="49" charset="-128"/>
              </a:rPr>
              <a:t> = speed;</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ja-JP" altLang="en-US" sz="600" dirty="0">
                <a:solidFill>
                  <a:srgbClr val="000000"/>
                </a:solidFill>
                <a:latin typeface="ＭＳ ゴシック" panose="020B0609070205080204" pitchFamily="49" charset="-128"/>
                <a:ea typeface="ＭＳ ゴシック" panose="020B0609070205080204" pitchFamily="49" charset="-128"/>
              </a:rPr>
              <a:t>    </a:t>
            </a:r>
            <a:r>
              <a:rPr lang="en-US" altLang="ja-JP" sz="600" dirty="0">
                <a:solidFill>
                  <a:srgbClr val="000000"/>
                </a:solidFill>
                <a:latin typeface="ＭＳ ゴシック" panose="020B0609070205080204" pitchFamily="49" charset="-128"/>
                <a:ea typeface="ＭＳ ゴシック" panose="020B0609070205080204" pitchFamily="49" charset="-128"/>
              </a:rPr>
              <a:t>}</a:t>
            </a:r>
          </a:p>
          <a:p>
            <a:r>
              <a:rPr lang="en-US" altLang="ja-JP" sz="600" dirty="0">
                <a:solidFill>
                  <a:srgbClr val="000000"/>
                </a:solidFill>
                <a:latin typeface="ＭＳ ゴシック" panose="020B0609070205080204" pitchFamily="49" charset="-128"/>
                <a:ea typeface="ＭＳ ゴシック" panose="020B0609070205080204" pitchFamily="49" charset="-128"/>
              </a:rPr>
              <a:t>}</a:t>
            </a:r>
          </a:p>
        </p:txBody>
      </p:sp>
      <p:pic>
        <p:nvPicPr>
          <p:cNvPr id="10" name="図">
            <a:extLst>
              <a:ext uri="{FF2B5EF4-FFF2-40B4-BE49-F238E27FC236}">
                <a16:creationId xmlns:a16="http://schemas.microsoft.com/office/drawing/2014/main" id="{D5FD7318-68D7-9310-767C-95A1AFBFE271}"/>
              </a:ext>
            </a:extLst>
          </p:cNvPr>
          <p:cNvPicPr>
            <a:picLocks noChangeAspect="1"/>
          </p:cNvPicPr>
          <p:nvPr/>
        </p:nvPicPr>
        <p:blipFill rotWithShape="1">
          <a:blip r:embed="rId2"/>
          <a:srcRect l="75910" t="17955" r="636" b="66227"/>
          <a:stretch/>
        </p:blipFill>
        <p:spPr>
          <a:xfrm>
            <a:off x="5332892" y="1503427"/>
            <a:ext cx="2520000" cy="1133024"/>
          </a:xfrm>
          <a:prstGeom prst="rect">
            <a:avLst/>
          </a:prstGeom>
          <a:effectLst/>
        </p:spPr>
      </p:pic>
      <p:sp>
        <p:nvSpPr>
          <p:cNvPr id="4" name="テキスト">
            <a:extLst>
              <a:ext uri="{FF2B5EF4-FFF2-40B4-BE49-F238E27FC236}">
                <a16:creationId xmlns:a16="http://schemas.microsoft.com/office/drawing/2014/main" id="{F1E62220-3016-B9A8-AAEB-687813CB9088}"/>
              </a:ext>
            </a:extLst>
          </p:cNvPr>
          <p:cNvSpPr txBox="1"/>
          <p:nvPr/>
        </p:nvSpPr>
        <p:spPr>
          <a:xfrm>
            <a:off x="5332429" y="1257206"/>
            <a:ext cx="1090363" cy="246221"/>
          </a:xfrm>
          <a:prstGeom prst="rect">
            <a:avLst/>
          </a:prstGeom>
          <a:noFill/>
          <a:ln w="38100">
            <a:noFill/>
          </a:ln>
        </p:spPr>
        <p:txBody>
          <a:bodyPr wrap="none" rtlCol="0">
            <a:spAutoFit/>
          </a:bodyPr>
          <a:lstStyle/>
          <a:p>
            <a:r>
              <a:rPr kumimoji="1" lang="ja-JP" altLang="en-US" sz="1000" dirty="0">
                <a:solidFill>
                  <a:schemeClr val="tx1">
                    <a:lumMod val="50000"/>
                    <a:lumOff val="50000"/>
                  </a:schemeClr>
                </a:solidFill>
                <a:latin typeface="ＭＳ Ｐゴシック" panose="020B0600070205080204" pitchFamily="50" charset="-128"/>
                <a:ea typeface="ＭＳ Ｐゴシック" panose="020B0600070205080204" pitchFamily="50" charset="-128"/>
              </a:rPr>
              <a:t>インスペクター▼</a:t>
            </a:r>
            <a:endParaRPr kumimoji="1" lang="en-US" altLang="ja-JP" sz="10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p:txBody>
      </p:sp>
      <p:sp>
        <p:nvSpPr>
          <p:cNvPr id="8" name="テキスト">
            <a:extLst>
              <a:ext uri="{FF2B5EF4-FFF2-40B4-BE49-F238E27FC236}">
                <a16:creationId xmlns:a16="http://schemas.microsoft.com/office/drawing/2014/main" id="{7CB5354F-0DFF-53A7-115C-DBFB94D21E62}"/>
              </a:ext>
            </a:extLst>
          </p:cNvPr>
          <p:cNvSpPr txBox="1"/>
          <p:nvPr/>
        </p:nvSpPr>
        <p:spPr>
          <a:xfrm>
            <a:off x="5332429" y="832018"/>
            <a:ext cx="3102131" cy="415498"/>
          </a:xfrm>
          <a:prstGeom prst="rect">
            <a:avLst/>
          </a:prstGeom>
          <a:solidFill>
            <a:schemeClr val="bg1">
              <a:lumMod val="85000"/>
            </a:schemeClr>
          </a:solidFill>
          <a:ln w="38100">
            <a:noFill/>
          </a:ln>
        </p:spPr>
        <p:txBody>
          <a:bodyPr wrap="none" rtlCol="0">
            <a:spAutoFit/>
          </a:bodyPr>
          <a:lstStyle/>
          <a:p>
            <a:r>
              <a:rPr lang="en-US" altLang="ja-JP" sz="700" dirty="0">
                <a:solidFill>
                  <a:srgbClr val="000000"/>
                </a:solidFill>
                <a:latin typeface="ＭＳ ゴシック" panose="020B0609070205080204" pitchFamily="49" charset="-128"/>
                <a:ea typeface="ＭＳ ゴシック" panose="020B0609070205080204" pitchFamily="49" charset="-128"/>
              </a:rPr>
              <a:t>[Header(</a:t>
            </a:r>
            <a:r>
              <a:rPr lang="en-US" altLang="ja-JP" sz="700" dirty="0">
                <a:solidFill>
                  <a:srgbClr val="A31515"/>
                </a:solidFill>
                <a:latin typeface="ＭＳ ゴシック" panose="020B0609070205080204" pitchFamily="49" charset="-128"/>
                <a:ea typeface="ＭＳ ゴシック" panose="020B0609070205080204" pitchFamily="49" charset="-128"/>
              </a:rPr>
              <a:t>"</a:t>
            </a:r>
            <a:r>
              <a:rPr lang="ja-JP" altLang="en-US" sz="700" dirty="0">
                <a:solidFill>
                  <a:srgbClr val="A31515"/>
                </a:solidFill>
                <a:latin typeface="ＭＳ ゴシック" panose="020B0609070205080204" pitchFamily="49" charset="-128"/>
                <a:ea typeface="ＭＳ ゴシック" panose="020B0609070205080204" pitchFamily="49" charset="-128"/>
              </a:rPr>
              <a:t>オブジェクトの登録</a:t>
            </a:r>
            <a:r>
              <a:rPr lang="en-US" altLang="ja-JP" sz="700" dirty="0">
                <a:solidFill>
                  <a:srgbClr val="A31515"/>
                </a:solidFill>
                <a:latin typeface="ＭＳ ゴシック" panose="020B0609070205080204" pitchFamily="49" charset="-128"/>
                <a:ea typeface="ＭＳ ゴシック" panose="020B0609070205080204" pitchFamily="49" charset="-128"/>
              </a:rPr>
              <a:t>"</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en-US" altLang="ja-JP" sz="700" dirty="0">
                <a:solidFill>
                  <a:srgbClr val="000000"/>
                </a:solidFill>
                <a:latin typeface="ＭＳ ゴシック" panose="020B0609070205080204" pitchFamily="49" charset="-128"/>
                <a:ea typeface="ＭＳ ゴシック" panose="020B0609070205080204" pitchFamily="49" charset="-128"/>
              </a:rPr>
              <a:t>[Tooltip(</a:t>
            </a:r>
            <a:r>
              <a:rPr lang="en-US" altLang="ja-JP" sz="700" dirty="0">
                <a:solidFill>
                  <a:srgbClr val="A31515"/>
                </a:solidFill>
                <a:latin typeface="ＭＳ ゴシック" panose="020B0609070205080204" pitchFamily="49" charset="-128"/>
                <a:ea typeface="ＭＳ ゴシック" panose="020B0609070205080204" pitchFamily="49" charset="-128"/>
              </a:rPr>
              <a:t>"</a:t>
            </a:r>
            <a:r>
              <a:rPr lang="ja-JP" altLang="en-US" sz="700" dirty="0">
                <a:solidFill>
                  <a:srgbClr val="A31515"/>
                </a:solidFill>
                <a:latin typeface="ＭＳ ゴシック" panose="020B0609070205080204" pitchFamily="49" charset="-128"/>
                <a:ea typeface="ＭＳ ゴシック" panose="020B0609070205080204" pitchFamily="49" charset="-128"/>
              </a:rPr>
              <a:t>ゴール時に切り替るカメラを登録</a:t>
            </a:r>
            <a:r>
              <a:rPr lang="en-US" altLang="ja-JP" sz="700" dirty="0">
                <a:solidFill>
                  <a:srgbClr val="A31515"/>
                </a:solidFill>
                <a:latin typeface="ＭＳ ゴシック" panose="020B0609070205080204" pitchFamily="49" charset="-128"/>
                <a:ea typeface="ＭＳ ゴシック" panose="020B0609070205080204" pitchFamily="49" charset="-128"/>
              </a:rPr>
              <a:t>"</a:t>
            </a:r>
            <a:r>
              <a:rPr lang="en-US" altLang="ja-JP" sz="700" dirty="0">
                <a:solidFill>
                  <a:srgbClr val="000000"/>
                </a:solidFill>
                <a:latin typeface="ＭＳ ゴシック" panose="020B0609070205080204" pitchFamily="49" charset="-128"/>
                <a:ea typeface="ＭＳ ゴシック" panose="020B0609070205080204" pitchFamily="49" charset="-128"/>
              </a:rPr>
              <a:t>)]</a:t>
            </a:r>
          </a:p>
          <a:p>
            <a:r>
              <a:rPr lang="it-IT" altLang="ja-JP" sz="700" dirty="0">
                <a:solidFill>
                  <a:srgbClr val="000000"/>
                </a:solidFill>
                <a:latin typeface="ＭＳ ゴシック" panose="020B0609070205080204" pitchFamily="49" charset="-128"/>
                <a:ea typeface="ＭＳ ゴシック" panose="020B0609070205080204" pitchFamily="49" charset="-128"/>
              </a:rPr>
              <a:t>[SerializeField] </a:t>
            </a:r>
            <a:r>
              <a:rPr lang="it-IT" altLang="ja-JP" sz="700" dirty="0">
                <a:solidFill>
                  <a:srgbClr val="0000FF"/>
                </a:solidFill>
                <a:latin typeface="ＭＳ ゴシック" panose="020B0609070205080204" pitchFamily="49" charset="-128"/>
                <a:ea typeface="ＭＳ ゴシック" panose="020B0609070205080204" pitchFamily="49" charset="-128"/>
              </a:rPr>
              <a:t>private</a:t>
            </a:r>
            <a:r>
              <a:rPr lang="it-IT" altLang="ja-JP" sz="700" dirty="0">
                <a:solidFill>
                  <a:srgbClr val="000000"/>
                </a:solidFill>
                <a:latin typeface="ＭＳ ゴシック" panose="020B0609070205080204" pitchFamily="49" charset="-128"/>
                <a:ea typeface="ＭＳ ゴシック" panose="020B0609070205080204" pitchFamily="49" charset="-128"/>
              </a:rPr>
              <a:t> CinemachineVirtualCamera virtual_camera;</a:t>
            </a:r>
          </a:p>
        </p:txBody>
      </p:sp>
      <p:sp>
        <p:nvSpPr>
          <p:cNvPr id="6" name="テキスト">
            <a:extLst>
              <a:ext uri="{FF2B5EF4-FFF2-40B4-BE49-F238E27FC236}">
                <a16:creationId xmlns:a16="http://schemas.microsoft.com/office/drawing/2014/main" id="{9755E45A-E983-2D66-7914-49DED35DB2F9}"/>
              </a:ext>
            </a:extLst>
          </p:cNvPr>
          <p:cNvSpPr txBox="1"/>
          <p:nvPr/>
        </p:nvSpPr>
        <p:spPr>
          <a:xfrm>
            <a:off x="5332429" y="580952"/>
            <a:ext cx="971741" cy="246221"/>
          </a:xfrm>
          <a:prstGeom prst="rect">
            <a:avLst/>
          </a:prstGeom>
          <a:noFill/>
          <a:ln w="38100">
            <a:noFill/>
          </a:ln>
        </p:spPr>
        <p:txBody>
          <a:bodyPr wrap="none" rtlCol="0">
            <a:spAutoFit/>
          </a:bodyPr>
          <a:lstStyle/>
          <a:p>
            <a:r>
              <a:rPr kumimoji="1" lang="ja-JP" altLang="en-US" sz="1000" dirty="0">
                <a:solidFill>
                  <a:schemeClr val="tx1">
                    <a:lumMod val="50000"/>
                    <a:lumOff val="50000"/>
                  </a:schemeClr>
                </a:solidFill>
                <a:latin typeface="ＭＳ Ｐゴシック" panose="020B0600070205080204" pitchFamily="50" charset="-128"/>
                <a:ea typeface="ＭＳ Ｐゴシック" panose="020B0600070205080204" pitchFamily="50" charset="-128"/>
              </a:rPr>
              <a:t>ソースコード▼</a:t>
            </a:r>
            <a:endParaRPr kumimoji="1" lang="en-US" altLang="ja-JP" sz="10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p:txBody>
      </p:sp>
      <p:sp>
        <p:nvSpPr>
          <p:cNvPr id="7" name="テキスト">
            <a:extLst>
              <a:ext uri="{FF2B5EF4-FFF2-40B4-BE49-F238E27FC236}">
                <a16:creationId xmlns:a16="http://schemas.microsoft.com/office/drawing/2014/main" id="{FA318BC4-BE57-8A03-AE10-9F1F13FFFA25}"/>
              </a:ext>
            </a:extLst>
          </p:cNvPr>
          <p:cNvSpPr txBox="1"/>
          <p:nvPr/>
        </p:nvSpPr>
        <p:spPr>
          <a:xfrm>
            <a:off x="360000" y="2204508"/>
            <a:ext cx="4879862" cy="307777"/>
          </a:xfrm>
          <a:prstGeom prst="rect">
            <a:avLst/>
          </a:prstGeom>
          <a:noFill/>
          <a:ln w="38100">
            <a:noFill/>
          </a:ln>
        </p:spPr>
        <p:txBody>
          <a:bodyPr wrap="none" rtlCol="0">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→チームメンバー</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に</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好評、何処</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に</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何</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a:t>
            </a:r>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登録するか分かりやすい</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20" name="テキスト">
            <a:extLst>
              <a:ext uri="{FF2B5EF4-FFF2-40B4-BE49-F238E27FC236}">
                <a16:creationId xmlns:a16="http://schemas.microsoft.com/office/drawing/2014/main" id="{873E839E-D498-43C6-6B61-9211886D5DD3}"/>
              </a:ext>
            </a:extLst>
          </p:cNvPr>
          <p:cNvSpPr txBox="1"/>
          <p:nvPr/>
        </p:nvSpPr>
        <p:spPr>
          <a:xfrm>
            <a:off x="360000" y="720000"/>
            <a:ext cx="4854214" cy="1554272"/>
          </a:xfrm>
          <a:prstGeom prst="rect">
            <a:avLst/>
          </a:prstGeom>
          <a:noFill/>
          <a:ln w="38100">
            <a:noFill/>
          </a:ln>
        </p:spPr>
        <p:txBody>
          <a:bodyPr wrap="square" rtlCol="0">
            <a:spAutoFit/>
          </a:bodyPr>
          <a:lstStyle/>
          <a:p>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Script</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にインスペクターで</a:t>
            </a: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Prefab</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や</a:t>
            </a: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Scene</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などを登録する際、</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100" dirty="0">
                <a:solidFill>
                  <a:srgbClr val="FF7C80"/>
                </a:solidFill>
                <a:latin typeface="ＭＳ Ｐゴシック" panose="020B0600070205080204" pitchFamily="50" charset="-128"/>
                <a:ea typeface="ＭＳ Ｐゴシック" panose="020B0600070205080204" pitchFamily="50" charset="-128"/>
              </a:rPr>
              <a:t>何処に何を登録すればいいのか</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分かりづらく毎回</a:t>
            </a: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Script</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のコメントを確認してました。</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Script</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を確認するの手間を省くため、</a:t>
            </a:r>
            <a:r>
              <a:rPr kumimoji="1" lang="en-US" altLang="ja-JP" sz="1100" dirty="0">
                <a:solidFill>
                  <a:srgbClr val="FF7C80"/>
                </a:solidFill>
                <a:latin typeface="ＭＳ Ｐゴシック" panose="020B0600070205080204" pitchFamily="50" charset="-128"/>
                <a:ea typeface="ＭＳ Ｐゴシック" panose="020B0600070205080204" pitchFamily="50" charset="-128"/>
              </a:rPr>
              <a:t>Tooltip</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と</a:t>
            </a:r>
            <a:r>
              <a:rPr kumimoji="1" lang="en-US" altLang="ja-JP" sz="1100" dirty="0">
                <a:solidFill>
                  <a:srgbClr val="FF7C80"/>
                </a:solidFill>
                <a:latin typeface="ＭＳ Ｐゴシック" panose="020B0600070205080204" pitchFamily="50" charset="-128"/>
                <a:ea typeface="ＭＳ Ｐゴシック" panose="020B0600070205080204" pitchFamily="50" charset="-128"/>
              </a:rPr>
              <a:t>Header</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を利用しました。</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100" dirty="0">
                <a:solidFill>
                  <a:srgbClr val="FF7C80"/>
                </a:solidFill>
                <a:latin typeface="ＭＳ Ｐゴシック" panose="020B0600070205080204" pitchFamily="50" charset="-128"/>
                <a:ea typeface="ＭＳ Ｐゴシック" panose="020B0600070205080204" pitchFamily="50" charset="-128"/>
              </a:rPr>
              <a:t>Header</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は常にテキストが表示されるのに対し、</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100" dirty="0">
                <a:solidFill>
                  <a:srgbClr val="FF7C80"/>
                </a:solidFill>
                <a:latin typeface="ＭＳ Ｐゴシック" panose="020B0600070205080204" pitchFamily="50" charset="-128"/>
                <a:ea typeface="ＭＳ Ｐゴシック" panose="020B0600070205080204" pitchFamily="50" charset="-128"/>
              </a:rPr>
              <a:t>Tooltip</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は特定の変数をマウスオーバーした時だけテキストが表示されます。</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100" dirty="0" err="1">
                <a:solidFill>
                  <a:srgbClr val="FF7C80"/>
                </a:solidFill>
                <a:latin typeface="ＭＳ Ｐゴシック" panose="020B0600070205080204" pitchFamily="50" charset="-128"/>
                <a:ea typeface="ＭＳ Ｐゴシック" panose="020B0600070205080204" pitchFamily="50" charset="-128"/>
              </a:rPr>
              <a:t>Tooltip</a:t>
            </a:r>
            <a:r>
              <a:rPr kumimoji="1" lang="en-US" altLang="ja-JP" sz="10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&amp;</a:t>
            </a:r>
            <a:r>
              <a:rPr kumimoji="1" lang="en-US" altLang="ja-JP" sz="1100" dirty="0" err="1">
                <a:solidFill>
                  <a:srgbClr val="FF7C80"/>
                </a:solidFill>
                <a:latin typeface="ＭＳ Ｐゴシック" panose="020B0600070205080204" pitchFamily="50" charset="-128"/>
                <a:ea typeface="ＭＳ Ｐゴシック" panose="020B0600070205080204" pitchFamily="50" charset="-128"/>
              </a:rPr>
              <a:t>Header</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の存在をチームメンバーに共有した結果</a:t>
            </a: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grpSp>
        <p:nvGrpSpPr>
          <p:cNvPr id="32" name="見出し">
            <a:extLst>
              <a:ext uri="{FF2B5EF4-FFF2-40B4-BE49-F238E27FC236}">
                <a16:creationId xmlns:a16="http://schemas.microsoft.com/office/drawing/2014/main" id="{8D43BA75-19A4-58EF-D353-926D1E1DEA02}"/>
              </a:ext>
            </a:extLst>
          </p:cNvPr>
          <p:cNvGrpSpPr/>
          <p:nvPr/>
        </p:nvGrpSpPr>
        <p:grpSpPr>
          <a:xfrm>
            <a:off x="360000" y="216000"/>
            <a:ext cx="3983224" cy="360000"/>
            <a:chOff x="180000" y="180000"/>
            <a:chExt cx="3983224" cy="360000"/>
          </a:xfrm>
        </p:grpSpPr>
        <p:sp>
          <p:nvSpPr>
            <p:cNvPr id="29" name="枠">
              <a:extLst>
                <a:ext uri="{FF2B5EF4-FFF2-40B4-BE49-F238E27FC236}">
                  <a16:creationId xmlns:a16="http://schemas.microsoft.com/office/drawing/2014/main" id="{266ACFE9-9129-CF07-C490-2F146B4A0729}"/>
                </a:ext>
              </a:extLst>
            </p:cNvPr>
            <p:cNvSpPr/>
            <p:nvPr/>
          </p:nvSpPr>
          <p:spPr>
            <a:xfrm>
              <a:off x="180000" y="180000"/>
              <a:ext cx="3960000" cy="360000"/>
            </a:xfrm>
            <a:prstGeom prst="rect">
              <a:avLst/>
            </a:prstGeom>
            <a:solidFill>
              <a:srgbClr val="99C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テキスト">
              <a:extLst>
                <a:ext uri="{FF2B5EF4-FFF2-40B4-BE49-F238E27FC236}">
                  <a16:creationId xmlns:a16="http://schemas.microsoft.com/office/drawing/2014/main" id="{F384314F-70E2-B5B7-C593-5A9EBE7B4490}"/>
                </a:ext>
              </a:extLst>
            </p:cNvPr>
            <p:cNvSpPr txBox="1"/>
            <p:nvPr/>
          </p:nvSpPr>
          <p:spPr>
            <a:xfrm>
              <a:off x="180000" y="221501"/>
              <a:ext cx="1263487" cy="276999"/>
            </a:xfrm>
            <a:prstGeom prst="rect">
              <a:avLst/>
            </a:prstGeom>
            <a:noFill/>
            <a:ln w="38100">
              <a:noFill/>
            </a:ln>
          </p:spPr>
          <p:txBody>
            <a:bodyPr wrap="none" rtlCol="0" anchor="ctr">
              <a:spAutoFit/>
            </a:bodyPr>
            <a:lstStyle/>
            <a:p>
              <a:r>
                <a:rPr kumimoji="1" lang="ja-JP" altLang="en-US" sz="1200" dirty="0">
                  <a:solidFill>
                    <a:schemeClr val="bg1">
                      <a:lumMod val="95000"/>
                    </a:schemeClr>
                  </a:solidFill>
                  <a:latin typeface="ＭＳ Ｐゴシック" panose="020B0600070205080204" pitchFamily="50" charset="-128"/>
                  <a:ea typeface="ＭＳ Ｐゴシック" panose="020B0600070205080204" pitchFamily="50" charset="-128"/>
                </a:rPr>
                <a:t>アピールポイント</a:t>
              </a:r>
              <a:endParaRPr kumimoji="1" lang="en-US" altLang="ja-JP" sz="1200" dirty="0">
                <a:solidFill>
                  <a:schemeClr val="bg1">
                    <a:lumMod val="95000"/>
                  </a:schemeClr>
                </a:solidFill>
                <a:latin typeface="ＭＳ Ｐゴシック" panose="020B0600070205080204" pitchFamily="50" charset="-128"/>
                <a:ea typeface="ＭＳ Ｐゴシック" panose="020B0600070205080204" pitchFamily="50" charset="-128"/>
              </a:endParaRPr>
            </a:p>
          </p:txBody>
        </p:sp>
        <p:sp>
          <p:nvSpPr>
            <p:cNvPr id="27" name="テキスト">
              <a:extLst>
                <a:ext uri="{FF2B5EF4-FFF2-40B4-BE49-F238E27FC236}">
                  <a16:creationId xmlns:a16="http://schemas.microsoft.com/office/drawing/2014/main" id="{5DC1950A-D8D9-4239-D811-B8383FF6DB2D}"/>
                </a:ext>
              </a:extLst>
            </p:cNvPr>
            <p:cNvSpPr txBox="1"/>
            <p:nvPr/>
          </p:nvSpPr>
          <p:spPr>
            <a:xfrm>
              <a:off x="1328794" y="206111"/>
              <a:ext cx="2834430" cy="307777"/>
            </a:xfrm>
            <a:prstGeom prst="rect">
              <a:avLst/>
            </a:prstGeom>
            <a:noFill/>
            <a:ln w="38100">
              <a:noFill/>
            </a:ln>
          </p:spPr>
          <p:txBody>
            <a:bodyPr wrap="none" rtlCol="0" anchor="ctr">
              <a:spAutoFit/>
            </a:bodyPr>
            <a:lstStyle/>
            <a:p>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「インスペクター</a:t>
              </a:r>
              <a:r>
                <a:rPr kumimoji="1" lang="ja-JP" altLang="en-US" sz="12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にも</a:t>
              </a:r>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コメント</a:t>
              </a:r>
              <a:r>
                <a:rPr kumimoji="1" lang="ja-JP" altLang="en-US" sz="12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を</a:t>
              </a:r>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表示」</a:t>
              </a:r>
              <a:endParaRPr kumimoji="1" lang="en-US" altLang="ja-JP"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endParaRPr>
            </a:p>
          </p:txBody>
        </p:sp>
      </p:grpSp>
      <p:grpSp>
        <p:nvGrpSpPr>
          <p:cNvPr id="16" name="見出し">
            <a:extLst>
              <a:ext uri="{FF2B5EF4-FFF2-40B4-BE49-F238E27FC236}">
                <a16:creationId xmlns:a16="http://schemas.microsoft.com/office/drawing/2014/main" id="{2BB84303-7C18-96FD-5247-6EE4DC4F028F}"/>
              </a:ext>
            </a:extLst>
          </p:cNvPr>
          <p:cNvGrpSpPr/>
          <p:nvPr/>
        </p:nvGrpSpPr>
        <p:grpSpPr>
          <a:xfrm>
            <a:off x="360000" y="3060000"/>
            <a:ext cx="3965591" cy="360000"/>
            <a:chOff x="180000" y="180000"/>
            <a:chExt cx="3965591" cy="360000"/>
          </a:xfrm>
        </p:grpSpPr>
        <p:sp>
          <p:nvSpPr>
            <p:cNvPr id="18" name="枠">
              <a:extLst>
                <a:ext uri="{FF2B5EF4-FFF2-40B4-BE49-F238E27FC236}">
                  <a16:creationId xmlns:a16="http://schemas.microsoft.com/office/drawing/2014/main" id="{D7A3FFC3-BD06-F539-FFA9-FBB3B35970FD}"/>
                </a:ext>
              </a:extLst>
            </p:cNvPr>
            <p:cNvSpPr/>
            <p:nvPr/>
          </p:nvSpPr>
          <p:spPr>
            <a:xfrm>
              <a:off x="180000" y="180000"/>
              <a:ext cx="3960000" cy="360000"/>
            </a:xfrm>
            <a:prstGeom prst="rect">
              <a:avLst/>
            </a:prstGeom>
            <a:solidFill>
              <a:srgbClr val="99C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テキスト">
              <a:extLst>
                <a:ext uri="{FF2B5EF4-FFF2-40B4-BE49-F238E27FC236}">
                  <a16:creationId xmlns:a16="http://schemas.microsoft.com/office/drawing/2014/main" id="{F24F25B8-43F7-2BD9-8C23-19F6C494A5C8}"/>
                </a:ext>
              </a:extLst>
            </p:cNvPr>
            <p:cNvSpPr txBox="1"/>
            <p:nvPr/>
          </p:nvSpPr>
          <p:spPr>
            <a:xfrm>
              <a:off x="180000" y="221501"/>
              <a:ext cx="1263487" cy="276999"/>
            </a:xfrm>
            <a:prstGeom prst="rect">
              <a:avLst/>
            </a:prstGeom>
            <a:noFill/>
            <a:ln w="38100">
              <a:noFill/>
            </a:ln>
          </p:spPr>
          <p:txBody>
            <a:bodyPr wrap="none" rtlCol="0" anchor="ctr">
              <a:spAutoFit/>
            </a:bodyPr>
            <a:lstStyle/>
            <a:p>
              <a:r>
                <a:rPr kumimoji="1" lang="ja-JP" altLang="en-US" sz="1200" dirty="0">
                  <a:solidFill>
                    <a:schemeClr val="bg1">
                      <a:lumMod val="95000"/>
                    </a:schemeClr>
                  </a:solidFill>
                  <a:latin typeface="ＭＳ Ｐゴシック" panose="020B0600070205080204" pitchFamily="50" charset="-128"/>
                  <a:ea typeface="ＭＳ Ｐゴシック" panose="020B0600070205080204" pitchFamily="50" charset="-128"/>
                </a:rPr>
                <a:t>アピールポイント</a:t>
              </a:r>
              <a:endParaRPr kumimoji="1" lang="en-US" altLang="ja-JP" sz="1200" dirty="0">
                <a:solidFill>
                  <a:schemeClr val="bg1">
                    <a:lumMod val="95000"/>
                  </a:schemeClr>
                </a:solidFill>
                <a:latin typeface="ＭＳ Ｐゴシック" panose="020B0600070205080204" pitchFamily="50" charset="-128"/>
                <a:ea typeface="ＭＳ Ｐゴシック" panose="020B0600070205080204" pitchFamily="50" charset="-128"/>
              </a:endParaRPr>
            </a:p>
          </p:txBody>
        </p:sp>
        <p:sp>
          <p:nvSpPr>
            <p:cNvPr id="21" name="テキスト">
              <a:extLst>
                <a:ext uri="{FF2B5EF4-FFF2-40B4-BE49-F238E27FC236}">
                  <a16:creationId xmlns:a16="http://schemas.microsoft.com/office/drawing/2014/main" id="{FBA901DE-378B-4799-8498-AB4B3320D6B7}"/>
                </a:ext>
              </a:extLst>
            </p:cNvPr>
            <p:cNvSpPr txBox="1"/>
            <p:nvPr/>
          </p:nvSpPr>
          <p:spPr>
            <a:xfrm>
              <a:off x="1328794" y="206111"/>
              <a:ext cx="2816797" cy="307777"/>
            </a:xfrm>
            <a:prstGeom prst="rect">
              <a:avLst/>
            </a:prstGeom>
            <a:noFill/>
            <a:ln w="38100">
              <a:noFill/>
            </a:ln>
          </p:spPr>
          <p:txBody>
            <a:bodyPr wrap="none" rtlCol="0" anchor="ctr">
              <a:spAutoFit/>
            </a:bodyPr>
            <a:lstStyle/>
            <a:p>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「ポストプロセス</a:t>
              </a:r>
              <a:r>
                <a:rPr kumimoji="1" lang="ja-JP" altLang="en-US" sz="12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で</a:t>
              </a:r>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グラフィック強化」</a:t>
              </a:r>
              <a:endParaRPr kumimoji="1" lang="en-US" altLang="ja-JP"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endParaRPr>
            </a:p>
          </p:txBody>
        </p:sp>
      </p:grpSp>
      <p:pic>
        <p:nvPicPr>
          <p:cNvPr id="22" name="図 21" descr="屋外, 建物, 時計, 小さい が含まれている画像&#10;&#10;自動的に生成された説明">
            <a:extLst>
              <a:ext uri="{FF2B5EF4-FFF2-40B4-BE49-F238E27FC236}">
                <a16:creationId xmlns:a16="http://schemas.microsoft.com/office/drawing/2014/main" id="{FAFC9995-8B95-7084-F8B2-1C0D5B7E5F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000" y="3780000"/>
            <a:ext cx="2340000" cy="1316657"/>
          </a:xfrm>
          <a:prstGeom prst="rect">
            <a:avLst/>
          </a:prstGeom>
          <a:ln w="38100" cap="sq">
            <a:noFill/>
            <a:miter lim="800000"/>
          </a:ln>
          <a:effectLst>
            <a:outerShdw dist="63500" dir="8100000" algn="tr" rotWithShape="0">
              <a:schemeClr val="bg1">
                <a:lumMod val="75000"/>
                <a:alpha val="50000"/>
              </a:schemeClr>
            </a:outerShdw>
          </a:effectLst>
        </p:spPr>
      </p:pic>
      <p:pic>
        <p:nvPicPr>
          <p:cNvPr id="23" name="図 22" descr="屋外, 建物, 家, 記号 が含まれている画像&#10;&#10;自動的に生成された説明">
            <a:extLst>
              <a:ext uri="{FF2B5EF4-FFF2-40B4-BE49-F238E27FC236}">
                <a16:creationId xmlns:a16="http://schemas.microsoft.com/office/drawing/2014/main" id="{ECB74B97-F2B4-66A6-BD47-D77A65E130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0" y="3780000"/>
            <a:ext cx="2340000" cy="1316659"/>
          </a:xfrm>
          <a:prstGeom prst="rect">
            <a:avLst/>
          </a:prstGeom>
          <a:ln w="38100" cap="sq">
            <a:noFill/>
            <a:miter lim="800000"/>
          </a:ln>
          <a:effectLst>
            <a:outerShdw dist="63500" dir="8100000" algn="tr" rotWithShape="0">
              <a:schemeClr val="bg1">
                <a:lumMod val="75000"/>
                <a:alpha val="50000"/>
              </a:schemeClr>
            </a:outerShdw>
          </a:effectLst>
        </p:spPr>
      </p:pic>
      <p:sp>
        <p:nvSpPr>
          <p:cNvPr id="24" name="テキスト">
            <a:extLst>
              <a:ext uri="{FF2B5EF4-FFF2-40B4-BE49-F238E27FC236}">
                <a16:creationId xmlns:a16="http://schemas.microsoft.com/office/drawing/2014/main" id="{43329162-9692-E996-9DE7-8C1003159392}"/>
              </a:ext>
            </a:extLst>
          </p:cNvPr>
          <p:cNvSpPr txBox="1"/>
          <p:nvPr/>
        </p:nvSpPr>
        <p:spPr>
          <a:xfrm>
            <a:off x="360000" y="4819658"/>
            <a:ext cx="1378903" cy="276999"/>
          </a:xfrm>
          <a:prstGeom prst="rect">
            <a:avLst/>
          </a:prstGeom>
          <a:noFill/>
          <a:ln w="38100">
            <a:noFill/>
          </a:ln>
        </p:spPr>
        <p:txBody>
          <a:bodyPr wrap="none" rtlCol="0">
            <a:spAutoFit/>
          </a:bodyPr>
          <a:lstStyle/>
          <a:p>
            <a:pPr algn="ctr"/>
            <a:r>
              <a:rPr kumimoji="1" lang="ja-JP" altLang="en-US" sz="12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rPr>
              <a:t>ポストプロセスなし</a:t>
            </a:r>
            <a:endParaRPr kumimoji="1" lang="en-US" altLang="ja-JP" sz="12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endParaRPr>
          </a:p>
        </p:txBody>
      </p:sp>
      <p:sp>
        <p:nvSpPr>
          <p:cNvPr id="25" name="テキスト">
            <a:extLst>
              <a:ext uri="{FF2B5EF4-FFF2-40B4-BE49-F238E27FC236}">
                <a16:creationId xmlns:a16="http://schemas.microsoft.com/office/drawing/2014/main" id="{54F5A680-E254-F5B3-2FB4-BE2DBB60F697}"/>
              </a:ext>
            </a:extLst>
          </p:cNvPr>
          <p:cNvSpPr txBox="1"/>
          <p:nvPr/>
        </p:nvSpPr>
        <p:spPr>
          <a:xfrm>
            <a:off x="3240000" y="4820400"/>
            <a:ext cx="1380506" cy="276999"/>
          </a:xfrm>
          <a:prstGeom prst="rect">
            <a:avLst/>
          </a:prstGeom>
          <a:noFill/>
          <a:ln w="38100">
            <a:noFill/>
          </a:ln>
        </p:spPr>
        <p:txBody>
          <a:bodyPr wrap="none" rtlCol="0">
            <a:spAutoFit/>
          </a:bodyPr>
          <a:lstStyle/>
          <a:p>
            <a:pPr algn="ctr"/>
            <a:r>
              <a:rPr kumimoji="1" lang="ja-JP" altLang="en-US" sz="12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rPr>
              <a:t>ポストプロセスあり</a:t>
            </a:r>
            <a:endParaRPr kumimoji="1" lang="en-US" altLang="ja-JP" sz="12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endParaRPr>
          </a:p>
        </p:txBody>
      </p:sp>
      <p:sp>
        <p:nvSpPr>
          <p:cNvPr id="26" name="テキスト">
            <a:extLst>
              <a:ext uri="{FF2B5EF4-FFF2-40B4-BE49-F238E27FC236}">
                <a16:creationId xmlns:a16="http://schemas.microsoft.com/office/drawing/2014/main" id="{A32F253E-B5F1-7F6E-2BE8-D4814354E40B}"/>
              </a:ext>
            </a:extLst>
          </p:cNvPr>
          <p:cNvSpPr txBox="1"/>
          <p:nvPr/>
        </p:nvSpPr>
        <p:spPr>
          <a:xfrm>
            <a:off x="4570852" y="5723880"/>
            <a:ext cx="1130438" cy="276999"/>
          </a:xfrm>
          <a:prstGeom prst="rect">
            <a:avLst/>
          </a:prstGeom>
          <a:noFill/>
          <a:ln w="38100">
            <a:noFill/>
          </a:ln>
        </p:spPr>
        <p:txBody>
          <a:bodyPr wrap="none" rtlCol="0">
            <a:spAutoFit/>
          </a:bodyPr>
          <a:lstStyle/>
          <a:p>
            <a:r>
              <a:rPr kumimoji="1" lang="en-US" altLang="ja-JP" sz="1200" dirty="0">
                <a:solidFill>
                  <a:srgbClr val="FF7C80"/>
                </a:solidFill>
                <a:latin typeface="ＭＳ Ｐゴシック" panose="020B0600070205080204" pitchFamily="50" charset="-128"/>
                <a:ea typeface="ＭＳ Ｐゴシック" panose="020B0600070205080204" pitchFamily="50" charset="-128"/>
              </a:rPr>
              <a:t>Depth Of Field</a:t>
            </a:r>
          </a:p>
        </p:txBody>
      </p:sp>
      <p:sp>
        <p:nvSpPr>
          <p:cNvPr id="28" name="テキスト">
            <a:extLst>
              <a:ext uri="{FF2B5EF4-FFF2-40B4-BE49-F238E27FC236}">
                <a16:creationId xmlns:a16="http://schemas.microsoft.com/office/drawing/2014/main" id="{58BB678C-997A-76EC-24A9-88F7599B258A}"/>
              </a:ext>
            </a:extLst>
          </p:cNvPr>
          <p:cNvSpPr txBox="1"/>
          <p:nvPr/>
        </p:nvSpPr>
        <p:spPr>
          <a:xfrm>
            <a:off x="4570852" y="5943354"/>
            <a:ext cx="2779928" cy="276999"/>
          </a:xfrm>
          <a:prstGeom prst="rect">
            <a:avLst/>
          </a:prstGeom>
          <a:noFill/>
          <a:ln w="38100">
            <a:noFill/>
          </a:ln>
        </p:spPr>
        <p:txBody>
          <a:bodyPr wrap="none" rtlCol="0">
            <a:spAutoFit/>
          </a:bodyPr>
          <a:lstStyle/>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背景をぼかし、ステージに注目してもらう</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31" name="テキスト">
            <a:extLst>
              <a:ext uri="{FF2B5EF4-FFF2-40B4-BE49-F238E27FC236}">
                <a16:creationId xmlns:a16="http://schemas.microsoft.com/office/drawing/2014/main" id="{A0D19E58-9C32-79DB-D943-542E0C68E3DF}"/>
              </a:ext>
            </a:extLst>
          </p:cNvPr>
          <p:cNvSpPr txBox="1"/>
          <p:nvPr/>
        </p:nvSpPr>
        <p:spPr>
          <a:xfrm>
            <a:off x="1802149" y="5727354"/>
            <a:ext cx="1074333" cy="276999"/>
          </a:xfrm>
          <a:prstGeom prst="rect">
            <a:avLst/>
          </a:prstGeom>
          <a:noFill/>
          <a:ln w="38100">
            <a:noFill/>
          </a:ln>
        </p:spPr>
        <p:txBody>
          <a:bodyPr wrap="none" rtlCol="0">
            <a:spAutoFit/>
          </a:bodyPr>
          <a:lstStyle/>
          <a:p>
            <a:r>
              <a:rPr kumimoji="1" lang="en-US" altLang="ja-JP" sz="1200" dirty="0">
                <a:solidFill>
                  <a:srgbClr val="FF7C80"/>
                </a:solidFill>
                <a:latin typeface="ＭＳ Ｐゴシック" panose="020B0600070205080204" pitchFamily="50" charset="-128"/>
                <a:ea typeface="ＭＳ Ｐゴシック" panose="020B0600070205080204" pitchFamily="50" charset="-128"/>
              </a:rPr>
              <a:t>Color Grading</a:t>
            </a:r>
          </a:p>
        </p:txBody>
      </p:sp>
      <p:sp>
        <p:nvSpPr>
          <p:cNvPr id="33" name="テキスト">
            <a:extLst>
              <a:ext uri="{FF2B5EF4-FFF2-40B4-BE49-F238E27FC236}">
                <a16:creationId xmlns:a16="http://schemas.microsoft.com/office/drawing/2014/main" id="{0ED44BD7-3994-4A44-0B72-B1A42B6A650B}"/>
              </a:ext>
            </a:extLst>
          </p:cNvPr>
          <p:cNvSpPr txBox="1"/>
          <p:nvPr/>
        </p:nvSpPr>
        <p:spPr>
          <a:xfrm>
            <a:off x="1793220" y="5943354"/>
            <a:ext cx="2334293" cy="276999"/>
          </a:xfrm>
          <a:prstGeom prst="rect">
            <a:avLst/>
          </a:prstGeom>
          <a:noFill/>
          <a:ln w="38100">
            <a:noFill/>
          </a:ln>
        </p:spPr>
        <p:txBody>
          <a:bodyPr wrap="none" rtlCol="0">
            <a:spAutoFit/>
          </a:bodyPr>
          <a:lstStyle/>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色味を調整し、畳の色を強調する</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34" name="二等辺三角形 33">
            <a:extLst>
              <a:ext uri="{FF2B5EF4-FFF2-40B4-BE49-F238E27FC236}">
                <a16:creationId xmlns:a16="http://schemas.microsoft.com/office/drawing/2014/main" id="{973DA742-09C6-3029-EFFA-C1C451AFC60D}"/>
              </a:ext>
            </a:extLst>
          </p:cNvPr>
          <p:cNvSpPr/>
          <p:nvPr/>
        </p:nvSpPr>
        <p:spPr>
          <a:xfrm rot="5400000">
            <a:off x="2610000" y="4258328"/>
            <a:ext cx="720000" cy="360000"/>
          </a:xfrm>
          <a:prstGeom prst="triangl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a:extLst>
              <a:ext uri="{FF2B5EF4-FFF2-40B4-BE49-F238E27FC236}">
                <a16:creationId xmlns:a16="http://schemas.microsoft.com/office/drawing/2014/main" id="{A9119EC5-6920-ACB6-E50A-BE242CB44A9D}"/>
              </a:ext>
            </a:extLst>
          </p:cNvPr>
          <p:cNvSpPr txBox="1"/>
          <p:nvPr/>
        </p:nvSpPr>
        <p:spPr>
          <a:xfrm>
            <a:off x="5670000" y="3780000"/>
            <a:ext cx="3405099" cy="1477328"/>
          </a:xfrm>
          <a:prstGeom prst="rect">
            <a:avLst/>
          </a:prstGeom>
          <a:noFill/>
          <a:ln w="38100">
            <a:noFill/>
          </a:ln>
        </p:spPr>
        <p:txBody>
          <a:bodyPr wrap="none" rtlCol="0">
            <a:spAutoFit/>
          </a:bodyPr>
          <a:lstStyle/>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ゲーム内の要素が揃い始め完成に近づき始めたころ、</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試遊してもらったプレイヤーから</a:t>
            </a:r>
            <a:r>
              <a:rPr kumimoji="1" lang="ja-JP" altLang="en-US" sz="1000" dirty="0">
                <a:solidFill>
                  <a:srgbClr val="FF7C80"/>
                </a:solidFill>
                <a:latin typeface="ＭＳ Ｐゴシック" panose="020B0600070205080204" pitchFamily="50" charset="-128"/>
                <a:ea typeface="ＭＳ Ｐゴシック" panose="020B0600070205080204" pitchFamily="50" charset="-128"/>
              </a:rPr>
              <a:t>面白いけど物足りない</a:t>
            </a:r>
            <a:endParaRPr kumimoji="1" lang="en-US" altLang="ja-JP" sz="1000" dirty="0">
              <a:solidFill>
                <a:srgbClr val="FF7C80"/>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という意見をもらいました。</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チームメンバーと話し合っていくうちに、</a:t>
            </a:r>
            <a:r>
              <a:rPr kumimoji="1" lang="ja-JP" altLang="en-US" sz="1000" dirty="0">
                <a:solidFill>
                  <a:srgbClr val="FF7C80"/>
                </a:solidFill>
                <a:latin typeface="ＭＳ Ｐゴシック" panose="020B0600070205080204" pitchFamily="50" charset="-128"/>
                <a:ea typeface="ＭＳ Ｐゴシック" panose="020B0600070205080204" pitchFamily="50" charset="-128"/>
              </a:rPr>
              <a:t>画面が単調</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なのが</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原因かもしれないという結果に至りました。</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グラフィック向上の方法を調べるうちに、</a:t>
            </a:r>
            <a:r>
              <a:rPr kumimoji="1" lang="ja-JP" altLang="en-US" sz="1000" dirty="0">
                <a:solidFill>
                  <a:srgbClr val="FF7C80"/>
                </a:solidFill>
                <a:latin typeface="ＭＳ Ｐゴシック" panose="020B0600070205080204" pitchFamily="50" charset="-128"/>
                <a:ea typeface="ＭＳ Ｐゴシック" panose="020B0600070205080204" pitchFamily="50" charset="-128"/>
              </a:rPr>
              <a:t>ポストプロセス</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という</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処理があるということを知りました。</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39" name="テキスト">
            <a:extLst>
              <a:ext uri="{FF2B5EF4-FFF2-40B4-BE49-F238E27FC236}">
                <a16:creationId xmlns:a16="http://schemas.microsoft.com/office/drawing/2014/main" id="{F5BAF338-7377-295E-BF8B-44D93FBE950B}"/>
              </a:ext>
            </a:extLst>
          </p:cNvPr>
          <p:cNvSpPr txBox="1"/>
          <p:nvPr/>
        </p:nvSpPr>
        <p:spPr>
          <a:xfrm>
            <a:off x="3537102" y="5400000"/>
            <a:ext cx="2069797" cy="276999"/>
          </a:xfrm>
          <a:prstGeom prst="rect">
            <a:avLst/>
          </a:prstGeom>
          <a:noFill/>
          <a:ln w="38100">
            <a:noFill/>
          </a:ln>
        </p:spPr>
        <p:txBody>
          <a:bodyPr wrap="none" rtlCol="0">
            <a:spAutoFit/>
          </a:bodyPr>
          <a:lstStyle/>
          <a:p>
            <a:r>
              <a:rPr kumimoji="1" lang="ja-JP" altLang="en-US" sz="1200" dirty="0">
                <a:solidFill>
                  <a:schemeClr val="tx1">
                    <a:lumMod val="50000"/>
                    <a:lumOff val="50000"/>
                  </a:schemeClr>
                </a:solidFill>
                <a:latin typeface="ＭＳ Ｐゴシック" panose="020B0600070205080204" pitchFamily="50" charset="-128"/>
                <a:ea typeface="ＭＳ Ｐゴシック" panose="020B0600070205080204" pitchFamily="50" charset="-128"/>
              </a:rPr>
              <a:t>役に立ったポストプロセス</a:t>
            </a:r>
            <a:r>
              <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rPr>
              <a:t>2</a:t>
            </a:r>
            <a:r>
              <a:rPr kumimoji="1" lang="ja-JP" altLang="en-US" sz="1200" dirty="0">
                <a:solidFill>
                  <a:schemeClr val="tx1">
                    <a:lumMod val="50000"/>
                    <a:lumOff val="50000"/>
                  </a:schemeClr>
                </a:solidFill>
                <a:latin typeface="ＭＳ Ｐゴシック" panose="020B0600070205080204" pitchFamily="50" charset="-128"/>
                <a:ea typeface="ＭＳ Ｐゴシック" panose="020B0600070205080204" pitchFamily="50" charset="-128"/>
              </a:rPr>
              <a:t>選</a:t>
            </a:r>
            <a:endParaRPr kumimoji="1" lang="en-US" altLang="ja-JP" sz="12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3514140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a:extLst>
              <a:ext uri="{FF2B5EF4-FFF2-40B4-BE49-F238E27FC236}">
                <a16:creationId xmlns:a16="http://schemas.microsoft.com/office/drawing/2014/main" id="{A265D729-B18A-D9B6-5898-F96C838A44EF}"/>
              </a:ext>
            </a:extLst>
          </p:cNvPr>
          <p:cNvSpPr txBox="1"/>
          <p:nvPr/>
        </p:nvSpPr>
        <p:spPr>
          <a:xfrm>
            <a:off x="4268070" y="6480000"/>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-5-</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4" name="テキスト">
            <a:extLst>
              <a:ext uri="{FF2B5EF4-FFF2-40B4-BE49-F238E27FC236}">
                <a16:creationId xmlns:a16="http://schemas.microsoft.com/office/drawing/2014/main" id="{09693395-E38D-E88D-9843-086A14BACAC9}"/>
              </a:ext>
            </a:extLst>
          </p:cNvPr>
          <p:cNvSpPr txBox="1"/>
          <p:nvPr/>
        </p:nvSpPr>
        <p:spPr>
          <a:xfrm>
            <a:off x="360000" y="2880000"/>
            <a:ext cx="4955203" cy="461665"/>
          </a:xfrm>
          <a:prstGeom prst="rect">
            <a:avLst/>
          </a:prstGeom>
          <a:noFill/>
          <a:ln w="38100">
            <a:noFill/>
          </a:ln>
        </p:spPr>
        <p:txBody>
          <a:bodyPr wrap="none" rtlCol="0" anchor="ctr">
            <a:spAutoFit/>
          </a:bodyPr>
          <a:lstStyle/>
          <a:p>
            <a:r>
              <a:rPr lang="ja-JP" altLang="en-US" sz="1200" dirty="0">
                <a:solidFill>
                  <a:srgbClr val="FF7C80"/>
                </a:solidFill>
                <a:latin typeface="ＭＳ ゴシック" panose="020B0609070205080204" pitchFamily="49" charset="-128"/>
                <a:ea typeface="ＭＳ ゴシック" panose="020B0609070205080204" pitchFamily="49" charset="-128"/>
              </a:rPr>
              <a:t>畳の回転</a:t>
            </a:r>
            <a:r>
              <a:rPr lang="ja-JP" altLang="en-US" sz="1200" dirty="0">
                <a:solidFill>
                  <a:schemeClr val="bg1">
                    <a:lumMod val="50000"/>
                  </a:schemeClr>
                </a:solidFill>
                <a:latin typeface="ＭＳ ゴシック" panose="020B0609070205080204" pitchFamily="49" charset="-128"/>
                <a:ea typeface="ＭＳ ゴシック" panose="020B0609070205080204" pitchFamily="49" charset="-128"/>
              </a:rPr>
              <a:t>を</a:t>
            </a:r>
            <a:r>
              <a:rPr lang="en-US" altLang="ja-JP" sz="1200" dirty="0" err="1">
                <a:solidFill>
                  <a:schemeClr val="bg1">
                    <a:lumMod val="50000"/>
                  </a:schemeClr>
                </a:solidFill>
                <a:latin typeface="ＭＳ ゴシック" panose="020B0609070205080204" pitchFamily="49" charset="-128"/>
                <a:ea typeface="ＭＳ ゴシック" panose="020B0609070205080204" pitchFamily="49" charset="-128"/>
              </a:rPr>
              <a:t>Transform.Rotate</a:t>
            </a:r>
            <a:r>
              <a:rPr lang="ja-JP" altLang="en-US" sz="1200" dirty="0">
                <a:solidFill>
                  <a:schemeClr val="bg1">
                    <a:lumMod val="50000"/>
                  </a:schemeClr>
                </a:solidFill>
                <a:latin typeface="ＭＳ ゴシック" panose="020B0609070205080204" pitchFamily="49" charset="-128"/>
                <a:ea typeface="ＭＳ ゴシック" panose="020B0609070205080204" pitchFamily="49" charset="-128"/>
              </a:rPr>
              <a:t>から</a:t>
            </a:r>
            <a:r>
              <a:rPr lang="en-US" altLang="ja-JP" sz="1200" dirty="0" err="1">
                <a:solidFill>
                  <a:schemeClr val="bg1">
                    <a:lumMod val="50000"/>
                  </a:schemeClr>
                </a:solidFill>
                <a:latin typeface="ＭＳ ゴシック" panose="020B0609070205080204" pitchFamily="49" charset="-128"/>
                <a:ea typeface="ＭＳ ゴシック" panose="020B0609070205080204" pitchFamily="49" charset="-128"/>
              </a:rPr>
              <a:t>DOTween</a:t>
            </a:r>
            <a:r>
              <a:rPr lang="ja-JP" altLang="en-US" sz="1200" dirty="0">
                <a:solidFill>
                  <a:schemeClr val="bg1">
                    <a:lumMod val="50000"/>
                  </a:schemeClr>
                </a:solidFill>
                <a:latin typeface="ＭＳ ゴシック" panose="020B0609070205080204" pitchFamily="49" charset="-128"/>
                <a:ea typeface="ＭＳ ゴシック" panose="020B0609070205080204" pitchFamily="49" charset="-128"/>
              </a:rPr>
              <a:t>の</a:t>
            </a:r>
            <a:r>
              <a:rPr lang="en-US" altLang="ja-JP" sz="1200" dirty="0" err="1">
                <a:solidFill>
                  <a:srgbClr val="FF7C80"/>
                </a:solidFill>
                <a:latin typeface="ＭＳ ゴシック" panose="020B0609070205080204" pitchFamily="49" charset="-128"/>
                <a:ea typeface="ＭＳ ゴシック" panose="020B0609070205080204" pitchFamily="49" charset="-128"/>
              </a:rPr>
              <a:t>Ease.InOutQuart</a:t>
            </a:r>
            <a:r>
              <a:rPr lang="ja-JP" altLang="en-US" sz="1200" dirty="0">
                <a:solidFill>
                  <a:schemeClr val="bg1">
                    <a:lumMod val="50000"/>
                  </a:schemeClr>
                </a:solidFill>
                <a:latin typeface="ＭＳ ゴシック" panose="020B0609070205080204" pitchFamily="49" charset="-128"/>
                <a:ea typeface="ＭＳ ゴシック" panose="020B0609070205080204" pitchFamily="49" charset="-128"/>
              </a:rPr>
              <a:t>に変更、</a:t>
            </a:r>
            <a:endParaRPr lang="en-US" altLang="ja-JP" sz="1200" dirty="0">
              <a:solidFill>
                <a:schemeClr val="bg1">
                  <a:lumMod val="50000"/>
                </a:schemeClr>
              </a:solidFill>
              <a:latin typeface="ＭＳ ゴシック" panose="020B0609070205080204" pitchFamily="49" charset="-128"/>
              <a:ea typeface="ＭＳ ゴシック" panose="020B0609070205080204" pitchFamily="49" charset="-128"/>
            </a:endParaRPr>
          </a:p>
          <a:p>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気持ちよい操作感を実現しています。</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grpSp>
        <p:nvGrpSpPr>
          <p:cNvPr id="6" name="グループ化 5">
            <a:extLst>
              <a:ext uri="{FF2B5EF4-FFF2-40B4-BE49-F238E27FC236}">
                <a16:creationId xmlns:a16="http://schemas.microsoft.com/office/drawing/2014/main" id="{3795C89C-7E2E-FEAF-32E3-8150F92F12F6}"/>
              </a:ext>
            </a:extLst>
          </p:cNvPr>
          <p:cNvGrpSpPr/>
          <p:nvPr/>
        </p:nvGrpSpPr>
        <p:grpSpPr>
          <a:xfrm>
            <a:off x="3385314" y="1098445"/>
            <a:ext cx="2082943" cy="1655441"/>
            <a:chOff x="252000" y="3472222"/>
            <a:chExt cx="2082943" cy="1655441"/>
          </a:xfrm>
        </p:grpSpPr>
        <p:sp>
          <p:nvSpPr>
            <p:cNvPr id="7" name="テキスト">
              <a:extLst>
                <a:ext uri="{FF2B5EF4-FFF2-40B4-BE49-F238E27FC236}">
                  <a16:creationId xmlns:a16="http://schemas.microsoft.com/office/drawing/2014/main" id="{C1581D7D-B0CE-21D9-B5F0-04E69400C8DC}"/>
                </a:ext>
              </a:extLst>
            </p:cNvPr>
            <p:cNvSpPr txBox="1"/>
            <p:nvPr/>
          </p:nvSpPr>
          <p:spPr>
            <a:xfrm>
              <a:off x="673109" y="3472222"/>
              <a:ext cx="1314784" cy="276999"/>
            </a:xfrm>
            <a:prstGeom prst="rect">
              <a:avLst/>
            </a:prstGeom>
            <a:noFill/>
            <a:ln w="38100">
              <a:noFill/>
            </a:ln>
          </p:spPr>
          <p:txBody>
            <a:bodyPr wrap="none" rtlCol="0" anchor="ctr">
              <a:spAutoFit/>
            </a:bodyPr>
            <a:lstStyle/>
            <a:p>
              <a:r>
                <a:rPr lang="en-US" altLang="ja-JP" sz="1200" b="1" dirty="0" err="1">
                  <a:solidFill>
                    <a:srgbClr val="FF7C80"/>
                  </a:solidFill>
                  <a:latin typeface="ＭＳ Ｐゴシック" panose="020B0600070205080204" pitchFamily="50" charset="-128"/>
                  <a:ea typeface="ＭＳ Ｐゴシック" panose="020B0600070205080204" pitchFamily="50" charset="-128"/>
                </a:rPr>
                <a:t>Transform.Rotate</a:t>
              </a:r>
              <a:endParaRPr lang="en-US" altLang="ja-JP" sz="1200" b="1" dirty="0">
                <a:solidFill>
                  <a:srgbClr val="FF7C80"/>
                </a:solidFill>
                <a:latin typeface="ＭＳ Ｐゴシック" panose="020B0600070205080204" pitchFamily="50" charset="-128"/>
                <a:ea typeface="ＭＳ Ｐゴシック" panose="020B0600070205080204" pitchFamily="50" charset="-128"/>
              </a:endParaRPr>
            </a:p>
          </p:txBody>
        </p:sp>
        <p:sp>
          <p:nvSpPr>
            <p:cNvPr id="12" name="長方形">
              <a:extLst>
                <a:ext uri="{FF2B5EF4-FFF2-40B4-BE49-F238E27FC236}">
                  <a16:creationId xmlns:a16="http://schemas.microsoft.com/office/drawing/2014/main" id="{61278215-9630-D6F9-03EB-4DD4284A0923}"/>
                </a:ext>
              </a:extLst>
            </p:cNvPr>
            <p:cNvSpPr/>
            <p:nvPr/>
          </p:nvSpPr>
          <p:spPr>
            <a:xfrm flipV="1">
              <a:off x="713986" y="3959998"/>
              <a:ext cx="1620957" cy="900000"/>
            </a:xfrm>
            <a:custGeom>
              <a:avLst/>
              <a:gdLst>
                <a:gd name="connsiteX0" fmla="*/ 0 w 1620957"/>
                <a:gd name="connsiteY0" fmla="*/ 0 h 900000"/>
                <a:gd name="connsiteX1" fmla="*/ 1620957 w 1620957"/>
                <a:gd name="connsiteY1" fmla="*/ 0 h 900000"/>
                <a:gd name="connsiteX2" fmla="*/ 1620957 w 1620957"/>
                <a:gd name="connsiteY2" fmla="*/ 900000 h 900000"/>
                <a:gd name="connsiteX3" fmla="*/ 0 w 1620957"/>
                <a:gd name="connsiteY3" fmla="*/ 900000 h 900000"/>
                <a:gd name="connsiteX4" fmla="*/ 0 w 1620957"/>
                <a:gd name="connsiteY4" fmla="*/ 0 h 900000"/>
                <a:gd name="connsiteX0" fmla="*/ 0 w 1712397"/>
                <a:gd name="connsiteY0" fmla="*/ 900000 h 991440"/>
                <a:gd name="connsiteX1" fmla="*/ 0 w 1712397"/>
                <a:gd name="connsiteY1" fmla="*/ 0 h 991440"/>
                <a:gd name="connsiteX2" fmla="*/ 1620957 w 1712397"/>
                <a:gd name="connsiteY2" fmla="*/ 0 h 991440"/>
                <a:gd name="connsiteX3" fmla="*/ 1712397 w 1712397"/>
                <a:gd name="connsiteY3" fmla="*/ 991440 h 991440"/>
                <a:gd name="connsiteX0" fmla="*/ 0 w 1620957"/>
                <a:gd name="connsiteY0" fmla="*/ 900000 h 900000"/>
                <a:gd name="connsiteX1" fmla="*/ 0 w 1620957"/>
                <a:gd name="connsiteY1" fmla="*/ 0 h 900000"/>
                <a:gd name="connsiteX2" fmla="*/ 1620957 w 1620957"/>
                <a:gd name="connsiteY2" fmla="*/ 0 h 900000"/>
                <a:gd name="connsiteX3" fmla="*/ 1440255 w 1620957"/>
                <a:gd name="connsiteY3" fmla="*/ 320155 h 900000"/>
                <a:gd name="connsiteX0" fmla="*/ 0 w 1695303"/>
                <a:gd name="connsiteY0" fmla="*/ 900000 h 900000"/>
                <a:gd name="connsiteX1" fmla="*/ 0 w 1695303"/>
                <a:gd name="connsiteY1" fmla="*/ 0 h 900000"/>
                <a:gd name="connsiteX2" fmla="*/ 1620957 w 1695303"/>
                <a:gd name="connsiteY2" fmla="*/ 0 h 900000"/>
                <a:gd name="connsiteX3" fmla="*/ 1351830 w 1695303"/>
                <a:gd name="connsiteY3" fmla="*/ 166441 h 900000"/>
                <a:gd name="connsiteX4" fmla="*/ 1440255 w 1695303"/>
                <a:gd name="connsiteY4" fmla="*/ 320155 h 900000"/>
                <a:gd name="connsiteX0" fmla="*/ 0 w 1699519"/>
                <a:gd name="connsiteY0" fmla="*/ 900000 h 900000"/>
                <a:gd name="connsiteX1" fmla="*/ 0 w 1699519"/>
                <a:gd name="connsiteY1" fmla="*/ 0 h 900000"/>
                <a:gd name="connsiteX2" fmla="*/ 1620957 w 1699519"/>
                <a:gd name="connsiteY2" fmla="*/ 0 h 900000"/>
                <a:gd name="connsiteX3" fmla="*/ 1440255 w 1699519"/>
                <a:gd name="connsiteY3" fmla="*/ 320155 h 900000"/>
                <a:gd name="connsiteX0" fmla="*/ 0 w 1620957"/>
                <a:gd name="connsiteY0" fmla="*/ 900000 h 900000"/>
                <a:gd name="connsiteX1" fmla="*/ 0 w 1620957"/>
                <a:gd name="connsiteY1" fmla="*/ 0 h 900000"/>
                <a:gd name="connsiteX2" fmla="*/ 1620957 w 1620957"/>
                <a:gd name="connsiteY2" fmla="*/ 0 h 900000"/>
              </a:gdLst>
              <a:ahLst/>
              <a:cxnLst>
                <a:cxn ang="0">
                  <a:pos x="connsiteX0" y="connsiteY0"/>
                </a:cxn>
                <a:cxn ang="0">
                  <a:pos x="connsiteX1" y="connsiteY1"/>
                </a:cxn>
                <a:cxn ang="0">
                  <a:pos x="connsiteX2" y="connsiteY2"/>
                </a:cxn>
              </a:cxnLst>
              <a:rect l="l" t="t" r="r" b="b"/>
              <a:pathLst>
                <a:path w="1620957" h="900000">
                  <a:moveTo>
                    <a:pt x="0" y="900000"/>
                  </a:moveTo>
                  <a:lnTo>
                    <a:pt x="0" y="0"/>
                  </a:lnTo>
                  <a:lnTo>
                    <a:pt x="1620957" y="0"/>
                  </a:lnTo>
                </a:path>
              </a:pathLst>
            </a:custGeom>
            <a:noFill/>
            <a:ln w="381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4" name="テキスト">
              <a:extLst>
                <a:ext uri="{FF2B5EF4-FFF2-40B4-BE49-F238E27FC236}">
                  <a16:creationId xmlns:a16="http://schemas.microsoft.com/office/drawing/2014/main" id="{074AFA4A-7A7C-E9B1-C310-E757456BE1C8}"/>
                </a:ext>
              </a:extLst>
            </p:cNvPr>
            <p:cNvSpPr txBox="1"/>
            <p:nvPr/>
          </p:nvSpPr>
          <p:spPr>
            <a:xfrm>
              <a:off x="1919445" y="4881442"/>
              <a:ext cx="415498" cy="246221"/>
            </a:xfrm>
            <a:prstGeom prst="rect">
              <a:avLst/>
            </a:prstGeom>
            <a:noFill/>
            <a:ln w="38100">
              <a:noFill/>
            </a:ln>
          </p:spPr>
          <p:txBody>
            <a:bodyPr wrap="none" rtlCol="0" anchor="ctr">
              <a:spAutoFit/>
            </a:bodyPr>
            <a:lstStyle/>
            <a:p>
              <a:pPr algn="ct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time</a:t>
              </a:r>
            </a:p>
          </p:txBody>
        </p:sp>
        <p:sp>
          <p:nvSpPr>
            <p:cNvPr id="15" name="テキスト">
              <a:extLst>
                <a:ext uri="{FF2B5EF4-FFF2-40B4-BE49-F238E27FC236}">
                  <a16:creationId xmlns:a16="http://schemas.microsoft.com/office/drawing/2014/main" id="{F0FAAF88-4BBD-34FC-F54A-3C61DFFBD647}"/>
                </a:ext>
              </a:extLst>
            </p:cNvPr>
            <p:cNvSpPr txBox="1"/>
            <p:nvPr/>
          </p:nvSpPr>
          <p:spPr>
            <a:xfrm>
              <a:off x="252000" y="3959998"/>
              <a:ext cx="461986" cy="246221"/>
            </a:xfrm>
            <a:prstGeom prst="rect">
              <a:avLst/>
            </a:prstGeom>
            <a:noFill/>
            <a:ln w="38100">
              <a:noFill/>
            </a:ln>
          </p:spPr>
          <p:txBody>
            <a:bodyPr wrap="none" rtlCol="0" anchor="ctr">
              <a:spAutoFit/>
            </a:bodyPr>
            <a:lstStyle/>
            <a:p>
              <a:pPr algn="ct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value</a:t>
              </a:r>
            </a:p>
          </p:txBody>
        </p:sp>
        <p:cxnSp>
          <p:nvCxnSpPr>
            <p:cNvPr id="17" name="直線コネクタ 16">
              <a:extLst>
                <a:ext uri="{FF2B5EF4-FFF2-40B4-BE49-F238E27FC236}">
                  <a16:creationId xmlns:a16="http://schemas.microsoft.com/office/drawing/2014/main" id="{701833AB-3E57-EAEB-AC45-F804CAF09C4D}"/>
                </a:ext>
              </a:extLst>
            </p:cNvPr>
            <p:cNvCxnSpPr>
              <a:cxnSpLocks/>
              <a:stCxn id="12" idx="1"/>
            </p:cNvCxnSpPr>
            <p:nvPr/>
          </p:nvCxnSpPr>
          <p:spPr>
            <a:xfrm flipV="1">
              <a:off x="713986" y="4053339"/>
              <a:ext cx="1567660" cy="806659"/>
            </a:xfrm>
            <a:prstGeom prst="line">
              <a:avLst/>
            </a:prstGeom>
            <a:ln w="38100" cap="rnd">
              <a:solidFill>
                <a:schemeClr val="bg1">
                  <a:lumMod val="50000"/>
                </a:schemeClr>
              </a:solidFill>
              <a:round/>
            </a:ln>
          </p:spPr>
          <p:style>
            <a:lnRef idx="1">
              <a:schemeClr val="accent1"/>
            </a:lnRef>
            <a:fillRef idx="0">
              <a:schemeClr val="accent1"/>
            </a:fillRef>
            <a:effectRef idx="0">
              <a:schemeClr val="accent1"/>
            </a:effectRef>
            <a:fontRef idx="minor">
              <a:schemeClr val="tx1"/>
            </a:fontRef>
          </p:style>
        </p:cxnSp>
      </p:grpSp>
      <p:grpSp>
        <p:nvGrpSpPr>
          <p:cNvPr id="21" name="グループ化 20">
            <a:extLst>
              <a:ext uri="{FF2B5EF4-FFF2-40B4-BE49-F238E27FC236}">
                <a16:creationId xmlns:a16="http://schemas.microsoft.com/office/drawing/2014/main" id="{9C2B0AC8-6753-66E3-6CBC-9A0421C6D26C}"/>
              </a:ext>
            </a:extLst>
          </p:cNvPr>
          <p:cNvGrpSpPr/>
          <p:nvPr/>
        </p:nvGrpSpPr>
        <p:grpSpPr>
          <a:xfrm>
            <a:off x="6139600" y="1098445"/>
            <a:ext cx="2082943" cy="1655441"/>
            <a:chOff x="252000" y="5033556"/>
            <a:chExt cx="2082943" cy="1655441"/>
          </a:xfrm>
        </p:grpSpPr>
        <p:sp>
          <p:nvSpPr>
            <p:cNvPr id="22" name="テキスト">
              <a:extLst>
                <a:ext uri="{FF2B5EF4-FFF2-40B4-BE49-F238E27FC236}">
                  <a16:creationId xmlns:a16="http://schemas.microsoft.com/office/drawing/2014/main" id="{67B76F45-D56A-4F03-3A59-3263D52FFA28}"/>
                </a:ext>
              </a:extLst>
            </p:cNvPr>
            <p:cNvSpPr txBox="1"/>
            <p:nvPr/>
          </p:nvSpPr>
          <p:spPr>
            <a:xfrm>
              <a:off x="713986" y="5033556"/>
              <a:ext cx="1252266" cy="276999"/>
            </a:xfrm>
            <a:prstGeom prst="rect">
              <a:avLst/>
            </a:prstGeom>
            <a:noFill/>
            <a:ln w="38100">
              <a:noFill/>
            </a:ln>
          </p:spPr>
          <p:txBody>
            <a:bodyPr wrap="none" rtlCol="0" anchor="ctr">
              <a:spAutoFit/>
            </a:bodyPr>
            <a:lstStyle/>
            <a:p>
              <a:r>
                <a:rPr lang="en-US" altLang="ja-JP" sz="1200" b="1" dirty="0" err="1">
                  <a:solidFill>
                    <a:srgbClr val="FF7C80"/>
                  </a:solidFill>
                  <a:latin typeface="ＭＳ Ｐゴシック" panose="020B0600070205080204" pitchFamily="50" charset="-128"/>
                  <a:ea typeface="ＭＳ Ｐゴシック" panose="020B0600070205080204" pitchFamily="50" charset="-128"/>
                </a:rPr>
                <a:t>Ease.InOutQuart</a:t>
              </a:r>
              <a:endParaRPr kumimoji="1" lang="en-US" altLang="ja-JP" sz="1200" b="1" dirty="0">
                <a:solidFill>
                  <a:srgbClr val="FF7C80"/>
                </a:solidFill>
                <a:latin typeface="ＭＳ Ｐゴシック" panose="020B0600070205080204" pitchFamily="50" charset="-128"/>
                <a:ea typeface="ＭＳ Ｐゴシック" panose="020B0600070205080204" pitchFamily="50" charset="-128"/>
              </a:endParaRPr>
            </a:p>
          </p:txBody>
        </p:sp>
        <p:sp>
          <p:nvSpPr>
            <p:cNvPr id="23" name="長方形">
              <a:extLst>
                <a:ext uri="{FF2B5EF4-FFF2-40B4-BE49-F238E27FC236}">
                  <a16:creationId xmlns:a16="http://schemas.microsoft.com/office/drawing/2014/main" id="{F4C7773C-125B-E1C5-77BD-866360C9487A}"/>
                </a:ext>
              </a:extLst>
            </p:cNvPr>
            <p:cNvSpPr/>
            <p:nvPr/>
          </p:nvSpPr>
          <p:spPr>
            <a:xfrm flipV="1">
              <a:off x="713986" y="5521332"/>
              <a:ext cx="1620957" cy="900000"/>
            </a:xfrm>
            <a:custGeom>
              <a:avLst/>
              <a:gdLst>
                <a:gd name="connsiteX0" fmla="*/ 0 w 1620957"/>
                <a:gd name="connsiteY0" fmla="*/ 0 h 900000"/>
                <a:gd name="connsiteX1" fmla="*/ 1620957 w 1620957"/>
                <a:gd name="connsiteY1" fmla="*/ 0 h 900000"/>
                <a:gd name="connsiteX2" fmla="*/ 1620957 w 1620957"/>
                <a:gd name="connsiteY2" fmla="*/ 900000 h 900000"/>
                <a:gd name="connsiteX3" fmla="*/ 0 w 1620957"/>
                <a:gd name="connsiteY3" fmla="*/ 900000 h 900000"/>
                <a:gd name="connsiteX4" fmla="*/ 0 w 1620957"/>
                <a:gd name="connsiteY4" fmla="*/ 0 h 900000"/>
                <a:gd name="connsiteX0" fmla="*/ 0 w 1712397"/>
                <a:gd name="connsiteY0" fmla="*/ 900000 h 991440"/>
                <a:gd name="connsiteX1" fmla="*/ 0 w 1712397"/>
                <a:gd name="connsiteY1" fmla="*/ 0 h 991440"/>
                <a:gd name="connsiteX2" fmla="*/ 1620957 w 1712397"/>
                <a:gd name="connsiteY2" fmla="*/ 0 h 991440"/>
                <a:gd name="connsiteX3" fmla="*/ 1712397 w 1712397"/>
                <a:gd name="connsiteY3" fmla="*/ 991440 h 991440"/>
                <a:gd name="connsiteX0" fmla="*/ 0 w 1620957"/>
                <a:gd name="connsiteY0" fmla="*/ 900000 h 900000"/>
                <a:gd name="connsiteX1" fmla="*/ 0 w 1620957"/>
                <a:gd name="connsiteY1" fmla="*/ 0 h 900000"/>
                <a:gd name="connsiteX2" fmla="*/ 1620957 w 1620957"/>
                <a:gd name="connsiteY2" fmla="*/ 0 h 900000"/>
                <a:gd name="connsiteX3" fmla="*/ 1440255 w 1620957"/>
                <a:gd name="connsiteY3" fmla="*/ 320155 h 900000"/>
                <a:gd name="connsiteX0" fmla="*/ 0 w 1695303"/>
                <a:gd name="connsiteY0" fmla="*/ 900000 h 900000"/>
                <a:gd name="connsiteX1" fmla="*/ 0 w 1695303"/>
                <a:gd name="connsiteY1" fmla="*/ 0 h 900000"/>
                <a:gd name="connsiteX2" fmla="*/ 1620957 w 1695303"/>
                <a:gd name="connsiteY2" fmla="*/ 0 h 900000"/>
                <a:gd name="connsiteX3" fmla="*/ 1351830 w 1695303"/>
                <a:gd name="connsiteY3" fmla="*/ 166441 h 900000"/>
                <a:gd name="connsiteX4" fmla="*/ 1440255 w 1695303"/>
                <a:gd name="connsiteY4" fmla="*/ 320155 h 900000"/>
                <a:gd name="connsiteX0" fmla="*/ 0 w 1699519"/>
                <a:gd name="connsiteY0" fmla="*/ 900000 h 900000"/>
                <a:gd name="connsiteX1" fmla="*/ 0 w 1699519"/>
                <a:gd name="connsiteY1" fmla="*/ 0 h 900000"/>
                <a:gd name="connsiteX2" fmla="*/ 1620957 w 1699519"/>
                <a:gd name="connsiteY2" fmla="*/ 0 h 900000"/>
                <a:gd name="connsiteX3" fmla="*/ 1440255 w 1699519"/>
                <a:gd name="connsiteY3" fmla="*/ 320155 h 900000"/>
                <a:gd name="connsiteX0" fmla="*/ 0 w 1620957"/>
                <a:gd name="connsiteY0" fmla="*/ 900000 h 900000"/>
                <a:gd name="connsiteX1" fmla="*/ 0 w 1620957"/>
                <a:gd name="connsiteY1" fmla="*/ 0 h 900000"/>
                <a:gd name="connsiteX2" fmla="*/ 1620957 w 1620957"/>
                <a:gd name="connsiteY2" fmla="*/ 0 h 900000"/>
              </a:gdLst>
              <a:ahLst/>
              <a:cxnLst>
                <a:cxn ang="0">
                  <a:pos x="connsiteX0" y="connsiteY0"/>
                </a:cxn>
                <a:cxn ang="0">
                  <a:pos x="connsiteX1" y="connsiteY1"/>
                </a:cxn>
                <a:cxn ang="0">
                  <a:pos x="connsiteX2" y="connsiteY2"/>
                </a:cxn>
              </a:cxnLst>
              <a:rect l="l" t="t" r="r" b="b"/>
              <a:pathLst>
                <a:path w="1620957" h="900000">
                  <a:moveTo>
                    <a:pt x="0" y="900000"/>
                  </a:moveTo>
                  <a:lnTo>
                    <a:pt x="0" y="0"/>
                  </a:lnTo>
                  <a:lnTo>
                    <a:pt x="1620957" y="0"/>
                  </a:lnTo>
                </a:path>
              </a:pathLst>
            </a:custGeom>
            <a:noFill/>
            <a:ln w="3810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4" name="テキスト">
              <a:extLst>
                <a:ext uri="{FF2B5EF4-FFF2-40B4-BE49-F238E27FC236}">
                  <a16:creationId xmlns:a16="http://schemas.microsoft.com/office/drawing/2014/main" id="{B2CCB1EE-D6EE-912A-705D-05CE330992B4}"/>
                </a:ext>
              </a:extLst>
            </p:cNvPr>
            <p:cNvSpPr txBox="1"/>
            <p:nvPr/>
          </p:nvSpPr>
          <p:spPr>
            <a:xfrm>
              <a:off x="1919445" y="6442776"/>
              <a:ext cx="415498" cy="246221"/>
            </a:xfrm>
            <a:prstGeom prst="rect">
              <a:avLst/>
            </a:prstGeom>
            <a:noFill/>
            <a:ln w="38100">
              <a:noFill/>
            </a:ln>
          </p:spPr>
          <p:txBody>
            <a:bodyPr wrap="none" rtlCol="0" anchor="ctr">
              <a:spAutoFit/>
            </a:bodyPr>
            <a:lstStyle/>
            <a:p>
              <a:pPr algn="ct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time</a:t>
              </a:r>
            </a:p>
          </p:txBody>
        </p:sp>
        <p:sp>
          <p:nvSpPr>
            <p:cNvPr id="25" name="テキスト">
              <a:extLst>
                <a:ext uri="{FF2B5EF4-FFF2-40B4-BE49-F238E27FC236}">
                  <a16:creationId xmlns:a16="http://schemas.microsoft.com/office/drawing/2014/main" id="{99CD9162-A1A4-7155-7041-9253F1C028D3}"/>
                </a:ext>
              </a:extLst>
            </p:cNvPr>
            <p:cNvSpPr txBox="1"/>
            <p:nvPr/>
          </p:nvSpPr>
          <p:spPr>
            <a:xfrm>
              <a:off x="252000" y="5521332"/>
              <a:ext cx="461986" cy="246221"/>
            </a:xfrm>
            <a:prstGeom prst="rect">
              <a:avLst/>
            </a:prstGeom>
            <a:noFill/>
            <a:ln w="38100">
              <a:noFill/>
            </a:ln>
          </p:spPr>
          <p:txBody>
            <a:bodyPr wrap="none" rtlCol="0" anchor="ctr">
              <a:spAutoFit/>
            </a:bodyPr>
            <a:lstStyle/>
            <a:p>
              <a:pPr algn="ct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value</a:t>
              </a:r>
            </a:p>
          </p:txBody>
        </p:sp>
        <p:sp>
          <p:nvSpPr>
            <p:cNvPr id="26" name="フリーフォーム: 図形 25">
              <a:extLst>
                <a:ext uri="{FF2B5EF4-FFF2-40B4-BE49-F238E27FC236}">
                  <a16:creationId xmlns:a16="http://schemas.microsoft.com/office/drawing/2014/main" id="{1C2AA2E0-5DE6-B940-FD89-82512EDE1067}"/>
                </a:ext>
              </a:extLst>
            </p:cNvPr>
            <p:cNvSpPr/>
            <p:nvPr/>
          </p:nvSpPr>
          <p:spPr>
            <a:xfrm>
              <a:off x="735874" y="5586549"/>
              <a:ext cx="1576252" cy="818623"/>
            </a:xfrm>
            <a:custGeom>
              <a:avLst/>
              <a:gdLst>
                <a:gd name="connsiteX0" fmla="*/ 0 w 1580606"/>
                <a:gd name="connsiteY0" fmla="*/ 901337 h 901337"/>
                <a:gd name="connsiteX1" fmla="*/ 753292 w 1580606"/>
                <a:gd name="connsiteY1" fmla="*/ 470263 h 901337"/>
                <a:gd name="connsiteX2" fmla="*/ 1580606 w 1580606"/>
                <a:gd name="connsiteY2" fmla="*/ 0 h 901337"/>
                <a:gd name="connsiteX0" fmla="*/ 0 w 1580606"/>
                <a:gd name="connsiteY0" fmla="*/ 901337 h 901337"/>
                <a:gd name="connsiteX1" fmla="*/ 753292 w 1580606"/>
                <a:gd name="connsiteY1" fmla="*/ 470263 h 901337"/>
                <a:gd name="connsiteX2" fmla="*/ 1580606 w 1580606"/>
                <a:gd name="connsiteY2" fmla="*/ 0 h 901337"/>
                <a:gd name="connsiteX0" fmla="*/ 0 w 1580606"/>
                <a:gd name="connsiteY0" fmla="*/ 901337 h 901337"/>
                <a:gd name="connsiteX1" fmla="*/ 753292 w 1580606"/>
                <a:gd name="connsiteY1" fmla="*/ 470263 h 901337"/>
                <a:gd name="connsiteX2" fmla="*/ 1580606 w 1580606"/>
                <a:gd name="connsiteY2" fmla="*/ 0 h 901337"/>
                <a:gd name="connsiteX0" fmla="*/ 0 w 1580606"/>
                <a:gd name="connsiteY0" fmla="*/ 901337 h 901337"/>
                <a:gd name="connsiteX1" fmla="*/ 1580606 w 1580606"/>
                <a:gd name="connsiteY1" fmla="*/ 0 h 901337"/>
                <a:gd name="connsiteX0" fmla="*/ 0 w 1580606"/>
                <a:gd name="connsiteY0" fmla="*/ 901337 h 901360"/>
                <a:gd name="connsiteX1" fmla="*/ 1580606 w 1580606"/>
                <a:gd name="connsiteY1" fmla="*/ 0 h 901360"/>
                <a:gd name="connsiteX0" fmla="*/ 0 w 1580606"/>
                <a:gd name="connsiteY0" fmla="*/ 901337 h 901352"/>
                <a:gd name="connsiteX1" fmla="*/ 1580606 w 1580606"/>
                <a:gd name="connsiteY1" fmla="*/ 0 h 901352"/>
                <a:gd name="connsiteX0" fmla="*/ 0 w 1576252"/>
                <a:gd name="connsiteY0" fmla="*/ 818606 h 818623"/>
                <a:gd name="connsiteX1" fmla="*/ 1576252 w 1576252"/>
                <a:gd name="connsiteY1" fmla="*/ 0 h 818623"/>
              </a:gdLst>
              <a:ahLst/>
              <a:cxnLst>
                <a:cxn ang="0">
                  <a:pos x="connsiteX0" y="connsiteY0"/>
                </a:cxn>
                <a:cxn ang="0">
                  <a:pos x="connsiteX1" y="connsiteY1"/>
                </a:cxn>
              </a:cxnLst>
              <a:rect l="l" t="t" r="r" b="b"/>
              <a:pathLst>
                <a:path w="1576252" h="818623">
                  <a:moveTo>
                    <a:pt x="0" y="818606"/>
                  </a:moveTo>
                  <a:cubicBezTo>
                    <a:pt x="892629" y="822960"/>
                    <a:pt x="779417" y="4355"/>
                    <a:pt x="1576252" y="0"/>
                  </a:cubicBezTo>
                </a:path>
              </a:pathLst>
            </a:custGeom>
            <a:noFill/>
            <a:ln w="38100" cap="rnd">
              <a:solidFill>
                <a:schemeClr val="bg1">
                  <a:lumMod val="5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grpSp>
      <p:pic>
        <p:nvPicPr>
          <p:cNvPr id="29" name="図 28">
            <a:extLst>
              <a:ext uri="{FF2B5EF4-FFF2-40B4-BE49-F238E27FC236}">
                <a16:creationId xmlns:a16="http://schemas.microsoft.com/office/drawing/2014/main" id="{E3282479-A2DF-7419-4B5C-FE399CFCE98C}"/>
              </a:ext>
            </a:extLst>
          </p:cNvPr>
          <p:cNvPicPr>
            <a:picLocks noChangeAspect="1"/>
          </p:cNvPicPr>
          <p:nvPr/>
        </p:nvPicPr>
        <p:blipFill>
          <a:blip r:embed="rId2"/>
          <a:stretch>
            <a:fillRect/>
          </a:stretch>
        </p:blipFill>
        <p:spPr>
          <a:xfrm>
            <a:off x="360000" y="900000"/>
            <a:ext cx="2880000" cy="1697116"/>
          </a:xfrm>
          <a:prstGeom prst="rect">
            <a:avLst/>
          </a:prstGeom>
          <a:effectLst>
            <a:outerShdw dist="63500" dir="8100000" algn="tr" rotWithShape="0">
              <a:schemeClr val="bg1">
                <a:lumMod val="75000"/>
                <a:alpha val="50000"/>
              </a:schemeClr>
            </a:outerShdw>
          </a:effectLst>
        </p:spPr>
      </p:pic>
      <p:sp>
        <p:nvSpPr>
          <p:cNvPr id="30" name="テキスト">
            <a:extLst>
              <a:ext uri="{FF2B5EF4-FFF2-40B4-BE49-F238E27FC236}">
                <a16:creationId xmlns:a16="http://schemas.microsoft.com/office/drawing/2014/main" id="{44513EAF-3F10-42A2-D2F8-0E2EE4B61A08}"/>
              </a:ext>
            </a:extLst>
          </p:cNvPr>
          <p:cNvSpPr txBox="1"/>
          <p:nvPr/>
        </p:nvSpPr>
        <p:spPr>
          <a:xfrm>
            <a:off x="360000" y="2284673"/>
            <a:ext cx="1778051" cy="307777"/>
          </a:xfrm>
          <a:prstGeom prst="rect">
            <a:avLst/>
          </a:prstGeom>
          <a:noFill/>
          <a:ln w="38100">
            <a:noFill/>
          </a:ln>
        </p:spPr>
        <p:txBody>
          <a:bodyPr wrap="none" rtlCol="0">
            <a:spAutoFit/>
          </a:bodyPr>
          <a:lstStyle/>
          <a:p>
            <a:pPr algn="ctr"/>
            <a:r>
              <a:rPr kumimoji="1" lang="ja-JP" altLang="en-US" sz="14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rPr>
              <a:t>最初期のプロトタイプ</a:t>
            </a:r>
            <a:endParaRPr kumimoji="1" lang="en-US" altLang="ja-JP" sz="1400" dirty="0">
              <a:ln w="12700">
                <a:noFill/>
              </a:ln>
              <a:solidFill>
                <a:schemeClr val="bg1"/>
              </a:solidFill>
              <a:effectLst>
                <a:outerShdw blurRad="63500" algn="ctr" rotWithShape="0">
                  <a:prstClr val="black"/>
                </a:outerShdw>
              </a:effectLst>
              <a:latin typeface="ＭＳ Ｐゴシック" panose="020B0600070205080204" pitchFamily="50" charset="-128"/>
              <a:ea typeface="ＭＳ Ｐゴシック" panose="020B0600070205080204" pitchFamily="50" charset="-128"/>
            </a:endParaRPr>
          </a:p>
        </p:txBody>
      </p:sp>
      <p:cxnSp>
        <p:nvCxnSpPr>
          <p:cNvPr id="31" name="直線">
            <a:extLst>
              <a:ext uri="{FF2B5EF4-FFF2-40B4-BE49-F238E27FC236}">
                <a16:creationId xmlns:a16="http://schemas.microsoft.com/office/drawing/2014/main" id="{DF09DB5D-0FC1-30CF-790B-80046985F3D2}"/>
              </a:ext>
            </a:extLst>
          </p:cNvPr>
          <p:cNvCxnSpPr>
            <a:cxnSpLocks/>
          </p:cNvCxnSpPr>
          <p:nvPr/>
        </p:nvCxnSpPr>
        <p:spPr>
          <a:xfrm>
            <a:off x="252000" y="3600000"/>
            <a:ext cx="8640000" cy="0"/>
          </a:xfrm>
          <a:prstGeom prst="line">
            <a:avLst/>
          </a:prstGeom>
          <a:ln w="381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33" name="テキスト">
            <a:extLst>
              <a:ext uri="{FF2B5EF4-FFF2-40B4-BE49-F238E27FC236}">
                <a16:creationId xmlns:a16="http://schemas.microsoft.com/office/drawing/2014/main" id="{81464006-C74A-3582-F133-E2B535FA1526}"/>
              </a:ext>
            </a:extLst>
          </p:cNvPr>
          <p:cNvSpPr txBox="1"/>
          <p:nvPr/>
        </p:nvSpPr>
        <p:spPr>
          <a:xfrm>
            <a:off x="3770356" y="928664"/>
            <a:ext cx="1386918" cy="246221"/>
          </a:xfrm>
          <a:prstGeom prst="rect">
            <a:avLst/>
          </a:prstGeom>
          <a:noFill/>
          <a:ln w="38100">
            <a:noFill/>
          </a:ln>
        </p:spPr>
        <p:txBody>
          <a:bodyPr wrap="none" rtlCol="0" anchor="ctr">
            <a:spAutoFit/>
          </a:bodyPr>
          <a:lstStyle/>
          <a:p>
            <a:r>
              <a:rPr kumimoji="1" lang="en-US" altLang="ja-JP" sz="1000" dirty="0">
                <a:solidFill>
                  <a:schemeClr val="bg1">
                    <a:lumMod val="50000"/>
                  </a:schemeClr>
                </a:solidFill>
                <a:latin typeface="ＭＳ Ｐゴシック" panose="020B0600070205080204" pitchFamily="50" charset="-128"/>
                <a:ea typeface="ＭＳ Ｐゴシック" panose="020B0600070205080204" pitchFamily="50" charset="-128"/>
              </a:rPr>
              <a:t>(</a:t>
            </a:r>
            <a:r>
              <a:rPr kumimoji="1" lang="ja-JP" altLang="en-US" sz="1000" dirty="0">
                <a:solidFill>
                  <a:schemeClr val="bg1">
                    <a:lumMod val="50000"/>
                  </a:schemeClr>
                </a:solidFill>
                <a:latin typeface="ＭＳ Ｐゴシック" panose="020B0600070205080204" pitchFamily="50" charset="-128"/>
                <a:ea typeface="ＭＳ Ｐゴシック" panose="020B0600070205080204" pitchFamily="50" charset="-128"/>
              </a:rPr>
              <a:t>プロトタイプでの処理</a:t>
            </a:r>
            <a:r>
              <a:rPr kumimoji="1" lang="en-US" altLang="ja-JP" sz="1000" dirty="0">
                <a:solidFill>
                  <a:schemeClr val="bg1">
                    <a:lumMod val="50000"/>
                  </a:schemeClr>
                </a:solidFill>
                <a:latin typeface="ＭＳ Ｐゴシック" panose="020B0600070205080204" pitchFamily="50" charset="-128"/>
                <a:ea typeface="ＭＳ Ｐゴシック" panose="020B0600070205080204" pitchFamily="50" charset="-128"/>
              </a:rPr>
              <a:t>)</a:t>
            </a:r>
          </a:p>
        </p:txBody>
      </p:sp>
      <p:sp>
        <p:nvSpPr>
          <p:cNvPr id="34" name="テキスト">
            <a:extLst>
              <a:ext uri="{FF2B5EF4-FFF2-40B4-BE49-F238E27FC236}">
                <a16:creationId xmlns:a16="http://schemas.microsoft.com/office/drawing/2014/main" id="{CDE2CD0C-E7BD-9A97-A246-96BADB6C42EC}"/>
              </a:ext>
            </a:extLst>
          </p:cNvPr>
          <p:cNvSpPr txBox="1"/>
          <p:nvPr/>
        </p:nvSpPr>
        <p:spPr>
          <a:xfrm>
            <a:off x="6556702" y="927961"/>
            <a:ext cx="1342034" cy="246221"/>
          </a:xfrm>
          <a:prstGeom prst="rect">
            <a:avLst/>
          </a:prstGeom>
          <a:noFill/>
          <a:ln w="38100">
            <a:noFill/>
          </a:ln>
        </p:spPr>
        <p:txBody>
          <a:bodyPr wrap="none" rtlCol="0" anchor="ctr">
            <a:spAutoFit/>
          </a:bodyPr>
          <a:lstStyle/>
          <a:p>
            <a:r>
              <a:rPr kumimoji="1" lang="en-US" altLang="ja-JP" sz="1000" dirty="0">
                <a:solidFill>
                  <a:schemeClr val="bg1">
                    <a:lumMod val="50000"/>
                  </a:schemeClr>
                </a:solidFill>
                <a:latin typeface="ＭＳ Ｐゴシック" panose="020B0600070205080204" pitchFamily="50" charset="-128"/>
                <a:ea typeface="ＭＳ Ｐゴシック" panose="020B0600070205080204" pitchFamily="50" charset="-128"/>
              </a:rPr>
              <a:t>(</a:t>
            </a:r>
            <a:r>
              <a:rPr kumimoji="1" lang="ja-JP" altLang="en-US" sz="1000" dirty="0">
                <a:solidFill>
                  <a:schemeClr val="bg1">
                    <a:lumMod val="50000"/>
                  </a:schemeClr>
                </a:solidFill>
                <a:latin typeface="ＭＳ Ｐゴシック" panose="020B0600070205080204" pitchFamily="50" charset="-128"/>
                <a:ea typeface="ＭＳ Ｐゴシック" panose="020B0600070205080204" pitchFamily="50" charset="-128"/>
              </a:rPr>
              <a:t>マスター版での処理</a:t>
            </a:r>
            <a:r>
              <a:rPr kumimoji="1" lang="en-US" altLang="ja-JP" sz="1000" dirty="0">
                <a:solidFill>
                  <a:schemeClr val="bg1">
                    <a:lumMod val="50000"/>
                  </a:schemeClr>
                </a:solidFill>
                <a:latin typeface="ＭＳ Ｐゴシック" panose="020B0600070205080204" pitchFamily="50" charset="-128"/>
                <a:ea typeface="ＭＳ Ｐゴシック" panose="020B0600070205080204" pitchFamily="50" charset="-128"/>
              </a:rPr>
              <a:t>)</a:t>
            </a:r>
          </a:p>
        </p:txBody>
      </p:sp>
      <p:grpSp>
        <p:nvGrpSpPr>
          <p:cNvPr id="39" name="見出し">
            <a:extLst>
              <a:ext uri="{FF2B5EF4-FFF2-40B4-BE49-F238E27FC236}">
                <a16:creationId xmlns:a16="http://schemas.microsoft.com/office/drawing/2014/main" id="{56ABDC99-BE1F-5306-35B9-E4C788CFD792}"/>
              </a:ext>
            </a:extLst>
          </p:cNvPr>
          <p:cNvGrpSpPr/>
          <p:nvPr/>
        </p:nvGrpSpPr>
        <p:grpSpPr>
          <a:xfrm>
            <a:off x="360000" y="216000"/>
            <a:ext cx="3983224" cy="360000"/>
            <a:chOff x="180000" y="180000"/>
            <a:chExt cx="3983224" cy="360000"/>
          </a:xfrm>
        </p:grpSpPr>
        <p:sp>
          <p:nvSpPr>
            <p:cNvPr id="40" name="枠">
              <a:extLst>
                <a:ext uri="{FF2B5EF4-FFF2-40B4-BE49-F238E27FC236}">
                  <a16:creationId xmlns:a16="http://schemas.microsoft.com/office/drawing/2014/main" id="{7B97C260-02DB-4849-C036-771B312BFF5F}"/>
                </a:ext>
              </a:extLst>
            </p:cNvPr>
            <p:cNvSpPr/>
            <p:nvPr/>
          </p:nvSpPr>
          <p:spPr>
            <a:xfrm>
              <a:off x="180000" y="180000"/>
              <a:ext cx="3960000" cy="360000"/>
            </a:xfrm>
            <a:prstGeom prst="rect">
              <a:avLst/>
            </a:prstGeom>
            <a:solidFill>
              <a:srgbClr val="99C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テキスト">
              <a:extLst>
                <a:ext uri="{FF2B5EF4-FFF2-40B4-BE49-F238E27FC236}">
                  <a16:creationId xmlns:a16="http://schemas.microsoft.com/office/drawing/2014/main" id="{BCF8DA59-1D7E-F013-632F-73B9E8D189F6}"/>
                </a:ext>
              </a:extLst>
            </p:cNvPr>
            <p:cNvSpPr txBox="1"/>
            <p:nvPr/>
          </p:nvSpPr>
          <p:spPr>
            <a:xfrm>
              <a:off x="180000" y="221501"/>
              <a:ext cx="1263487" cy="276999"/>
            </a:xfrm>
            <a:prstGeom prst="rect">
              <a:avLst/>
            </a:prstGeom>
            <a:noFill/>
            <a:ln w="38100">
              <a:noFill/>
            </a:ln>
          </p:spPr>
          <p:txBody>
            <a:bodyPr wrap="none" rtlCol="0" anchor="ctr">
              <a:spAutoFit/>
            </a:bodyPr>
            <a:lstStyle/>
            <a:p>
              <a:r>
                <a:rPr kumimoji="1" lang="ja-JP" altLang="en-US" sz="1200" dirty="0">
                  <a:solidFill>
                    <a:schemeClr val="bg1">
                      <a:lumMod val="95000"/>
                    </a:schemeClr>
                  </a:solidFill>
                  <a:latin typeface="ＭＳ Ｐゴシック" panose="020B0600070205080204" pitchFamily="50" charset="-128"/>
                  <a:ea typeface="ＭＳ Ｐゴシック" panose="020B0600070205080204" pitchFamily="50" charset="-128"/>
                </a:rPr>
                <a:t>アピールポイント</a:t>
              </a:r>
              <a:endParaRPr kumimoji="1" lang="en-US" altLang="ja-JP" sz="1200" dirty="0">
                <a:solidFill>
                  <a:schemeClr val="bg1">
                    <a:lumMod val="95000"/>
                  </a:schemeClr>
                </a:solidFill>
                <a:latin typeface="ＭＳ Ｐゴシック" panose="020B0600070205080204" pitchFamily="50" charset="-128"/>
                <a:ea typeface="ＭＳ Ｐゴシック" panose="020B0600070205080204" pitchFamily="50" charset="-128"/>
              </a:endParaRPr>
            </a:p>
          </p:txBody>
        </p:sp>
        <p:sp>
          <p:nvSpPr>
            <p:cNvPr id="42" name="テキスト">
              <a:extLst>
                <a:ext uri="{FF2B5EF4-FFF2-40B4-BE49-F238E27FC236}">
                  <a16:creationId xmlns:a16="http://schemas.microsoft.com/office/drawing/2014/main" id="{46F4196F-DA16-1E38-24DC-2C7C81B83942}"/>
                </a:ext>
              </a:extLst>
            </p:cNvPr>
            <p:cNvSpPr txBox="1"/>
            <p:nvPr/>
          </p:nvSpPr>
          <p:spPr>
            <a:xfrm>
              <a:off x="1328794" y="206111"/>
              <a:ext cx="2834430" cy="307777"/>
            </a:xfrm>
            <a:prstGeom prst="rect">
              <a:avLst/>
            </a:prstGeom>
            <a:noFill/>
            <a:ln w="38100">
              <a:noFill/>
            </a:ln>
          </p:spPr>
          <p:txBody>
            <a:bodyPr wrap="none" rtlCol="0" anchor="ctr">
              <a:spAutoFit/>
            </a:bodyPr>
            <a:lstStyle/>
            <a:p>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「細かい変化</a:t>
              </a:r>
              <a:r>
                <a:rPr kumimoji="1" lang="ja-JP" altLang="en-US" sz="12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で</a:t>
              </a:r>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触り心地</a:t>
              </a:r>
              <a:r>
                <a:rPr kumimoji="1" lang="ja-JP" altLang="en-US" sz="12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を</a:t>
              </a:r>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良くする」</a:t>
              </a:r>
              <a:endParaRPr kumimoji="1" lang="en-US" altLang="ja-JP"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endParaRPr>
            </a:p>
          </p:txBody>
        </p:sp>
      </p:grpSp>
      <p:sp>
        <p:nvSpPr>
          <p:cNvPr id="43" name="二等辺三角形 42">
            <a:extLst>
              <a:ext uri="{FF2B5EF4-FFF2-40B4-BE49-F238E27FC236}">
                <a16:creationId xmlns:a16="http://schemas.microsoft.com/office/drawing/2014/main" id="{E4F465EF-6CE7-AFE3-994C-CAF5999D8E5C}"/>
              </a:ext>
            </a:extLst>
          </p:cNvPr>
          <p:cNvSpPr/>
          <p:nvPr/>
        </p:nvSpPr>
        <p:spPr>
          <a:xfrm rot="5400000">
            <a:off x="5544002" y="1652442"/>
            <a:ext cx="720000" cy="360000"/>
          </a:xfrm>
          <a:prstGeom prst="triangl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0777181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a:extLst>
              <a:ext uri="{FF2B5EF4-FFF2-40B4-BE49-F238E27FC236}">
                <a16:creationId xmlns:a16="http://schemas.microsoft.com/office/drawing/2014/main" id="{A265D729-B18A-D9B6-5898-F96C838A44EF}"/>
              </a:ext>
            </a:extLst>
          </p:cNvPr>
          <p:cNvSpPr txBox="1"/>
          <p:nvPr/>
        </p:nvSpPr>
        <p:spPr>
          <a:xfrm>
            <a:off x="4268070" y="6480000"/>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-6-</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22" name="タイトル">
            <a:extLst>
              <a:ext uri="{FF2B5EF4-FFF2-40B4-BE49-F238E27FC236}">
                <a16:creationId xmlns:a16="http://schemas.microsoft.com/office/drawing/2014/main" id="{AC8F054F-CB72-AB73-7A60-F7CD1543E20B}"/>
              </a:ext>
            </a:extLst>
          </p:cNvPr>
          <p:cNvSpPr txBox="1"/>
          <p:nvPr/>
        </p:nvSpPr>
        <p:spPr>
          <a:xfrm>
            <a:off x="360000" y="220352"/>
            <a:ext cx="8424000" cy="360000"/>
          </a:xfrm>
          <a:prstGeom prst="rect">
            <a:avLst/>
          </a:prstGeom>
          <a:solidFill>
            <a:schemeClr val="bg1">
              <a:lumMod val="85000"/>
            </a:schemeClr>
          </a:solidFill>
        </p:spPr>
        <p:txBody>
          <a:bodyPr wrap="square" rtlCol="0" anchor="ctr">
            <a:spAutoFit/>
          </a:bodyPr>
          <a:lstStyle/>
          <a:p>
            <a:pPr algn="ctr"/>
            <a:r>
              <a:rPr kumimoji="1" lang="ja-JP" altLang="en-US" sz="2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ダンジョン</a:t>
            </a:r>
            <a:r>
              <a:rPr kumimoji="1" lang="en-US" altLang="ja-JP" sz="2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25</a:t>
            </a:r>
          </a:p>
        </p:txBody>
      </p:sp>
      <p:sp>
        <p:nvSpPr>
          <p:cNvPr id="30" name="フレーム">
            <a:extLst>
              <a:ext uri="{FF2B5EF4-FFF2-40B4-BE49-F238E27FC236}">
                <a16:creationId xmlns:a16="http://schemas.microsoft.com/office/drawing/2014/main" id="{B649839A-C004-61A3-8155-60CA233C92FC}"/>
              </a:ext>
            </a:extLst>
          </p:cNvPr>
          <p:cNvSpPr/>
          <p:nvPr/>
        </p:nvSpPr>
        <p:spPr>
          <a:xfrm>
            <a:off x="360000" y="215996"/>
            <a:ext cx="1440000" cy="359999"/>
          </a:xfrm>
          <a:prstGeom prst="roundRect">
            <a:avLst>
              <a:gd name="adj" fmla="val 0"/>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2" name="図" descr="アイコン&#10;&#10;自動的に生成された説明">
            <a:extLst>
              <a:ext uri="{FF2B5EF4-FFF2-40B4-BE49-F238E27FC236}">
                <a16:creationId xmlns:a16="http://schemas.microsoft.com/office/drawing/2014/main" id="{CB6744DC-A56F-66B3-4A8B-49DAFF43D91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50000" y="215993"/>
            <a:ext cx="360000" cy="360000"/>
          </a:xfrm>
          <a:prstGeom prst="rect">
            <a:avLst/>
          </a:prstGeom>
        </p:spPr>
      </p:pic>
      <p:sp>
        <p:nvSpPr>
          <p:cNvPr id="26" name="テキスト">
            <a:extLst>
              <a:ext uri="{FF2B5EF4-FFF2-40B4-BE49-F238E27FC236}">
                <a16:creationId xmlns:a16="http://schemas.microsoft.com/office/drawing/2014/main" id="{C964CB9F-56EA-A378-F325-792D155725A6}"/>
              </a:ext>
            </a:extLst>
          </p:cNvPr>
          <p:cNvSpPr txBox="1"/>
          <p:nvPr/>
        </p:nvSpPr>
        <p:spPr>
          <a:xfrm>
            <a:off x="873887" y="243994"/>
            <a:ext cx="800219" cy="276999"/>
          </a:xfrm>
          <a:prstGeom prst="rect">
            <a:avLst/>
          </a:prstGeom>
          <a:noFill/>
          <a:ln w="38100">
            <a:noFill/>
          </a:ln>
        </p:spPr>
        <p:txBody>
          <a:bodyPr wrap="none" rtlCol="0" anchor="ctr">
            <a:spAutoFit/>
          </a:bodyPr>
          <a:lstStyle/>
          <a:p>
            <a:pPr algn="ctr"/>
            <a:r>
              <a:rPr kumimoji="1" lang="ja-JP" altLang="en-US" sz="1200" dirty="0">
                <a:solidFill>
                  <a:schemeClr val="bg1">
                    <a:lumMod val="95000"/>
                  </a:schemeClr>
                </a:solidFill>
                <a:latin typeface="ＭＳ Ｐゴシック" panose="020B0600070205080204" pitchFamily="50" charset="-128"/>
                <a:ea typeface="ＭＳ Ｐゴシック" panose="020B0600070205080204" pitchFamily="50" charset="-128"/>
              </a:rPr>
              <a:t>個人制作</a:t>
            </a:r>
            <a:endParaRPr kumimoji="1" lang="en-US" altLang="ja-JP" sz="1200" dirty="0">
              <a:solidFill>
                <a:schemeClr val="bg1">
                  <a:lumMod val="95000"/>
                </a:schemeClr>
              </a:solidFill>
              <a:latin typeface="ＭＳ Ｐゴシック" panose="020B0600070205080204" pitchFamily="50" charset="-128"/>
              <a:ea typeface="ＭＳ Ｐゴシック" panose="020B0600070205080204" pitchFamily="50" charset="-128"/>
            </a:endParaRPr>
          </a:p>
        </p:txBody>
      </p:sp>
      <p:sp>
        <p:nvSpPr>
          <p:cNvPr id="5" name="テキスト">
            <a:extLst>
              <a:ext uri="{FF2B5EF4-FFF2-40B4-BE49-F238E27FC236}">
                <a16:creationId xmlns:a16="http://schemas.microsoft.com/office/drawing/2014/main" id="{A1968CD9-4C6A-055C-D82B-E91E8EF4EBA6}"/>
              </a:ext>
            </a:extLst>
          </p:cNvPr>
          <p:cNvSpPr txBox="1"/>
          <p:nvPr/>
        </p:nvSpPr>
        <p:spPr>
          <a:xfrm>
            <a:off x="360000" y="900000"/>
            <a:ext cx="800219" cy="1384995"/>
          </a:xfrm>
          <a:prstGeom prst="rect">
            <a:avLst/>
          </a:prstGeom>
          <a:noFill/>
          <a:ln w="38100">
            <a:noFill/>
          </a:ln>
        </p:spPr>
        <p:txBody>
          <a:bodyPr wrap="none" rtlCol="0">
            <a:spAutoFit/>
          </a:bodyPr>
          <a:lstStyle/>
          <a:p>
            <a:pPr algn="dist"/>
            <a:r>
              <a:rPr kumimoji="1" lang="ja-JP" altLang="en-US" sz="1200" dirty="0">
                <a:solidFill>
                  <a:schemeClr val="tx1">
                    <a:lumMod val="75000"/>
                    <a:lumOff val="25000"/>
                  </a:schemeClr>
                </a:solidFill>
                <a:latin typeface="Meiryo UI" panose="020B0604030504040204" pitchFamily="50" charset="-128"/>
                <a:ea typeface="Meiryo UI" panose="020B0604030504040204" pitchFamily="50" charset="-128"/>
              </a:rPr>
              <a:t>制作期間</a:t>
            </a:r>
            <a:endParaRPr kumimoji="1" lang="en-US" altLang="ja-JP" sz="1200" dirty="0">
              <a:solidFill>
                <a:schemeClr val="tx1">
                  <a:lumMod val="75000"/>
                  <a:lumOff val="25000"/>
                </a:schemeClr>
              </a:solidFill>
              <a:latin typeface="Meiryo UI" panose="020B0604030504040204" pitchFamily="50" charset="-128"/>
              <a:ea typeface="Meiryo UI" panose="020B0604030504040204" pitchFamily="50" charset="-128"/>
            </a:endParaRPr>
          </a:p>
          <a:p>
            <a:pPr algn="dist"/>
            <a:endParaRPr kumimoji="1" lang="en-US" altLang="ja-JP" sz="1200" dirty="0">
              <a:solidFill>
                <a:schemeClr val="tx1">
                  <a:lumMod val="75000"/>
                  <a:lumOff val="25000"/>
                </a:schemeClr>
              </a:solidFill>
              <a:latin typeface="Meiryo UI" panose="020B0604030504040204" pitchFamily="50" charset="-128"/>
              <a:ea typeface="Meiryo UI" panose="020B0604030504040204" pitchFamily="50" charset="-128"/>
            </a:endParaRPr>
          </a:p>
          <a:p>
            <a:pPr algn="dist"/>
            <a:r>
              <a:rPr kumimoji="1" lang="ja-JP" altLang="en-US" sz="1200" dirty="0">
                <a:solidFill>
                  <a:schemeClr val="tx1">
                    <a:lumMod val="75000"/>
                    <a:lumOff val="25000"/>
                  </a:schemeClr>
                </a:solidFill>
                <a:latin typeface="Meiryo UI" panose="020B0604030504040204" pitchFamily="50" charset="-128"/>
                <a:ea typeface="Meiryo UI" panose="020B0604030504040204" pitchFamily="50" charset="-128"/>
              </a:rPr>
              <a:t>制作環境</a:t>
            </a:r>
            <a:endParaRPr kumimoji="1" lang="en-US" altLang="ja-JP" sz="1200" dirty="0">
              <a:solidFill>
                <a:schemeClr val="tx1">
                  <a:lumMod val="75000"/>
                  <a:lumOff val="25000"/>
                </a:schemeClr>
              </a:solidFill>
              <a:latin typeface="Meiryo UI" panose="020B0604030504040204" pitchFamily="50" charset="-128"/>
              <a:ea typeface="Meiryo UI" panose="020B0604030504040204" pitchFamily="50" charset="-128"/>
            </a:endParaRPr>
          </a:p>
          <a:p>
            <a:pPr algn="dist"/>
            <a:endParaRPr kumimoji="1" lang="en-US" altLang="ja-JP" sz="1200" dirty="0">
              <a:solidFill>
                <a:schemeClr val="tx1">
                  <a:lumMod val="75000"/>
                  <a:lumOff val="25000"/>
                </a:schemeClr>
              </a:solidFill>
              <a:latin typeface="Meiryo UI" panose="020B0604030504040204" pitchFamily="50" charset="-128"/>
              <a:ea typeface="Meiryo UI" panose="020B0604030504040204" pitchFamily="50" charset="-128"/>
            </a:endParaRPr>
          </a:p>
          <a:p>
            <a:pPr algn="dist"/>
            <a:endParaRPr kumimoji="1" lang="en-US" altLang="ja-JP" sz="1200" dirty="0">
              <a:solidFill>
                <a:schemeClr val="tx1">
                  <a:lumMod val="75000"/>
                  <a:lumOff val="25000"/>
                </a:schemeClr>
              </a:solidFill>
              <a:latin typeface="Meiryo UI" panose="020B0604030504040204" pitchFamily="50" charset="-128"/>
              <a:ea typeface="Meiryo UI" panose="020B0604030504040204" pitchFamily="50" charset="-128"/>
            </a:endParaRPr>
          </a:p>
          <a:p>
            <a:pPr algn="dist"/>
            <a:endParaRPr kumimoji="1" lang="en-US" altLang="ja-JP" sz="1200" dirty="0">
              <a:solidFill>
                <a:schemeClr val="tx1">
                  <a:lumMod val="75000"/>
                  <a:lumOff val="25000"/>
                </a:schemeClr>
              </a:solidFill>
              <a:latin typeface="Meiryo UI" panose="020B0604030504040204" pitchFamily="50" charset="-128"/>
              <a:ea typeface="Meiryo UI" panose="020B0604030504040204" pitchFamily="50" charset="-128"/>
            </a:endParaRPr>
          </a:p>
          <a:p>
            <a:pPr algn="dist"/>
            <a:r>
              <a:rPr kumimoji="1" lang="ja-JP" altLang="en-US" sz="1200" dirty="0">
                <a:solidFill>
                  <a:schemeClr val="tx1">
                    <a:lumMod val="75000"/>
                    <a:lumOff val="25000"/>
                  </a:schemeClr>
                </a:solidFill>
                <a:latin typeface="Meiryo UI" panose="020B0604030504040204" pitchFamily="50" charset="-128"/>
                <a:ea typeface="Meiryo UI" panose="020B0604030504040204" pitchFamily="50" charset="-128"/>
              </a:rPr>
              <a:t>動作環境</a:t>
            </a:r>
            <a:endParaRPr kumimoji="1" lang="en-US" altLang="ja-JP" sz="1200" dirty="0">
              <a:solidFill>
                <a:schemeClr val="tx1">
                  <a:lumMod val="75000"/>
                  <a:lumOff val="25000"/>
                </a:schemeClr>
              </a:solidFill>
              <a:latin typeface="Meiryo UI" panose="020B0604030504040204" pitchFamily="50" charset="-128"/>
              <a:ea typeface="Meiryo UI" panose="020B0604030504040204" pitchFamily="50" charset="-128"/>
            </a:endParaRPr>
          </a:p>
        </p:txBody>
      </p:sp>
      <p:sp>
        <p:nvSpPr>
          <p:cNvPr id="6" name="テキスト">
            <a:extLst>
              <a:ext uri="{FF2B5EF4-FFF2-40B4-BE49-F238E27FC236}">
                <a16:creationId xmlns:a16="http://schemas.microsoft.com/office/drawing/2014/main" id="{3CCFBB00-BB8C-1494-3E95-D5E66179405F}"/>
              </a:ext>
            </a:extLst>
          </p:cNvPr>
          <p:cNvSpPr txBox="1"/>
          <p:nvPr/>
        </p:nvSpPr>
        <p:spPr>
          <a:xfrm>
            <a:off x="1080000" y="900000"/>
            <a:ext cx="1107996" cy="1384995"/>
          </a:xfrm>
          <a:prstGeom prst="rect">
            <a:avLst/>
          </a:prstGeom>
          <a:noFill/>
          <a:ln w="38100">
            <a:noFill/>
          </a:ln>
        </p:spPr>
        <p:txBody>
          <a:bodyPr wrap="none" rtlCol="0">
            <a:spAutoFit/>
          </a:bodyPr>
          <a:lstStyle/>
          <a:p>
            <a:r>
              <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rPr>
              <a:t>1</a:t>
            </a:r>
            <a:r>
              <a:rPr kumimoji="1" lang="ja-JP" altLang="en-US" sz="1200" b="1" dirty="0">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rPr>
              <a:t>ヶ月</a:t>
            </a:r>
            <a:endPar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endParaRPr>
          </a:p>
          <a:p>
            <a:endPar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endParaRPr>
          </a:p>
          <a:p>
            <a:r>
              <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rPr>
              <a:t>C++</a:t>
            </a:r>
          </a:p>
          <a:p>
            <a:r>
              <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rPr>
              <a:t>DirectX</a:t>
            </a:r>
          </a:p>
          <a:p>
            <a:r>
              <a:rPr kumimoji="1" lang="en-US" altLang="ja-JP" sz="1200" b="1" dirty="0" err="1">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rPr>
              <a:t>VisualStudio</a:t>
            </a:r>
            <a:endPar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endParaRPr>
          </a:p>
          <a:p>
            <a:endPar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endParaRPr>
          </a:p>
          <a:p>
            <a:r>
              <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cs typeface="Microsoft GothicNeo" panose="020B0503020000020004" pitchFamily="34" charset="-127"/>
              </a:rPr>
              <a:t>Windows10</a:t>
            </a:r>
          </a:p>
        </p:txBody>
      </p:sp>
      <p:pic>
        <p:nvPicPr>
          <p:cNvPr id="7" name="図">
            <a:extLst>
              <a:ext uri="{FF2B5EF4-FFF2-40B4-BE49-F238E27FC236}">
                <a16:creationId xmlns:a16="http://schemas.microsoft.com/office/drawing/2014/main" id="{50CDB202-15E9-CE21-E9A9-E006F6CD9E60}"/>
              </a:ext>
            </a:extLst>
          </p:cNvPr>
          <p:cNvPicPr>
            <a:picLocks noChangeAspect="1"/>
          </p:cNvPicPr>
          <p:nvPr/>
        </p:nvPicPr>
        <p:blipFill rotWithShape="1">
          <a:blip r:embed="rId4"/>
          <a:srcRect t="3918"/>
          <a:stretch/>
        </p:blipFill>
        <p:spPr>
          <a:xfrm>
            <a:off x="2223996" y="900000"/>
            <a:ext cx="2428226" cy="1368000"/>
          </a:xfrm>
          <a:prstGeom prst="rect">
            <a:avLst/>
          </a:prstGeom>
          <a:effectLst>
            <a:outerShdw dist="63500" dir="8100000" algn="tr" rotWithShape="0">
              <a:schemeClr val="bg1">
                <a:lumMod val="75000"/>
                <a:alpha val="50000"/>
              </a:schemeClr>
            </a:outerShdw>
          </a:effectLst>
        </p:spPr>
      </p:pic>
      <p:sp>
        <p:nvSpPr>
          <p:cNvPr id="2" name="ライン">
            <a:extLst>
              <a:ext uri="{FF2B5EF4-FFF2-40B4-BE49-F238E27FC236}">
                <a16:creationId xmlns:a16="http://schemas.microsoft.com/office/drawing/2014/main" id="{002DED6E-B452-CAFD-C054-5DBCBF08EE1F}"/>
              </a:ext>
            </a:extLst>
          </p:cNvPr>
          <p:cNvSpPr txBox="1"/>
          <p:nvPr/>
        </p:nvSpPr>
        <p:spPr>
          <a:xfrm>
            <a:off x="4839930" y="899999"/>
            <a:ext cx="36000" cy="1440000"/>
          </a:xfrm>
          <a:prstGeom prst="rect">
            <a:avLst/>
          </a:prstGeom>
          <a:solidFill>
            <a:schemeClr val="bg1">
              <a:lumMod val="85000"/>
            </a:schemeClr>
          </a:solidFill>
        </p:spPr>
        <p:txBody>
          <a:bodyPr wrap="square" rtlCol="0" anchor="ctr">
            <a:spAutoFit/>
          </a:bodyPr>
          <a:lstStyle/>
          <a:p>
            <a:pPr algn="ct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12" name="タイトル">
            <a:extLst>
              <a:ext uri="{FF2B5EF4-FFF2-40B4-BE49-F238E27FC236}">
                <a16:creationId xmlns:a16="http://schemas.microsoft.com/office/drawing/2014/main" id="{C5D21B45-A570-51F2-1833-2B58CB1F299C}"/>
              </a:ext>
            </a:extLst>
          </p:cNvPr>
          <p:cNvSpPr txBox="1"/>
          <p:nvPr/>
        </p:nvSpPr>
        <p:spPr>
          <a:xfrm>
            <a:off x="6345309" y="824500"/>
            <a:ext cx="963725" cy="276999"/>
          </a:xfrm>
          <a:prstGeom prst="rect">
            <a:avLst/>
          </a:prstGeom>
          <a:noFill/>
        </p:spPr>
        <p:txBody>
          <a:bodyPr wrap="square" rtlCol="0" anchor="ctr">
            <a:spAutoFit/>
          </a:bodyPr>
          <a:lstStyle/>
          <a:p>
            <a:pPr algn="ctr"/>
            <a:r>
              <a:rPr kumimoji="1" lang="en-US" altLang="ja-JP" sz="1200" spc="300" dirty="0">
                <a:solidFill>
                  <a:schemeClr val="tx1">
                    <a:lumMod val="75000"/>
                    <a:lumOff val="25000"/>
                  </a:schemeClr>
                </a:solidFill>
                <a:latin typeface="Meiryo UI" panose="020B0604030504040204" pitchFamily="50" charset="-128"/>
                <a:ea typeface="Meiryo UI" panose="020B0604030504040204" pitchFamily="50" charset="-128"/>
              </a:rPr>
              <a:t>- </a:t>
            </a:r>
            <a:r>
              <a:rPr kumimoji="1" lang="ja-JP" altLang="en-US" sz="1200" spc="300" dirty="0">
                <a:solidFill>
                  <a:schemeClr val="tx1">
                    <a:lumMod val="75000"/>
                    <a:lumOff val="25000"/>
                  </a:schemeClr>
                </a:solidFill>
                <a:latin typeface="Meiryo UI" panose="020B0604030504040204" pitchFamily="50" charset="-128"/>
                <a:ea typeface="Meiryo UI" panose="020B0604030504040204" pitchFamily="50" charset="-128"/>
              </a:rPr>
              <a:t>概要 </a:t>
            </a:r>
            <a:r>
              <a:rPr kumimoji="1" lang="en-US" altLang="ja-JP" sz="1200" spc="300" dirty="0">
                <a:solidFill>
                  <a:schemeClr val="tx1">
                    <a:lumMod val="75000"/>
                    <a:lumOff val="25000"/>
                  </a:schemeClr>
                </a:solidFill>
                <a:latin typeface="Meiryo UI" panose="020B0604030504040204" pitchFamily="50" charset="-128"/>
                <a:ea typeface="Meiryo UI" panose="020B0604030504040204" pitchFamily="50" charset="-128"/>
              </a:rPr>
              <a:t>-</a:t>
            </a:r>
          </a:p>
        </p:txBody>
      </p:sp>
      <p:sp>
        <p:nvSpPr>
          <p:cNvPr id="13" name="テキスト">
            <a:extLst>
              <a:ext uri="{FF2B5EF4-FFF2-40B4-BE49-F238E27FC236}">
                <a16:creationId xmlns:a16="http://schemas.microsoft.com/office/drawing/2014/main" id="{7CE2DC50-D3DB-B8CE-393E-7BC261215F5C}"/>
              </a:ext>
            </a:extLst>
          </p:cNvPr>
          <p:cNvSpPr txBox="1"/>
          <p:nvPr/>
        </p:nvSpPr>
        <p:spPr>
          <a:xfrm>
            <a:off x="5063639" y="1260000"/>
            <a:ext cx="3714776" cy="276999"/>
          </a:xfrm>
          <a:prstGeom prst="rect">
            <a:avLst/>
          </a:prstGeom>
          <a:noFill/>
          <a:ln w="38100">
            <a:noFill/>
          </a:ln>
        </p:spPr>
        <p:txBody>
          <a:bodyPr wrap="square" rtlCol="0">
            <a:spAutoFit/>
          </a:bodyPr>
          <a:lstStyle/>
          <a:p>
            <a:r>
              <a:rPr kumimoji="1" lang="ja-JP" altLang="en-US" sz="1200" dirty="0">
                <a:solidFill>
                  <a:schemeClr val="bg1">
                    <a:lumMod val="50000"/>
                  </a:schemeClr>
                </a:solidFill>
                <a:latin typeface="Meiryo UI" panose="020B0604030504040204" pitchFamily="50" charset="-128"/>
                <a:ea typeface="Meiryo UI" panose="020B0604030504040204" pitchFamily="50" charset="-128"/>
              </a:rPr>
              <a:t>市販のゲームを参考に、自動生成される迷路を実装</a:t>
            </a:r>
            <a:endParaRPr kumimoji="1" lang="en-US" altLang="ja-JP" sz="1200" dirty="0">
              <a:solidFill>
                <a:schemeClr val="bg1">
                  <a:lumMod val="50000"/>
                </a:schemeClr>
              </a:solidFill>
              <a:latin typeface="Meiryo UI" panose="020B0604030504040204" pitchFamily="50" charset="-128"/>
              <a:ea typeface="Meiryo UI" panose="020B0604030504040204" pitchFamily="50" charset="-128"/>
            </a:endParaRPr>
          </a:p>
        </p:txBody>
      </p:sp>
      <p:grpSp>
        <p:nvGrpSpPr>
          <p:cNvPr id="3" name="見出し">
            <a:extLst>
              <a:ext uri="{FF2B5EF4-FFF2-40B4-BE49-F238E27FC236}">
                <a16:creationId xmlns:a16="http://schemas.microsoft.com/office/drawing/2014/main" id="{BEBD12A5-1B03-829E-A805-4368145B76C2}"/>
              </a:ext>
            </a:extLst>
          </p:cNvPr>
          <p:cNvGrpSpPr/>
          <p:nvPr/>
        </p:nvGrpSpPr>
        <p:grpSpPr>
          <a:xfrm>
            <a:off x="360000" y="2700000"/>
            <a:ext cx="5219139" cy="360000"/>
            <a:chOff x="180000" y="180000"/>
            <a:chExt cx="5219139" cy="360000"/>
          </a:xfrm>
        </p:grpSpPr>
        <p:sp>
          <p:nvSpPr>
            <p:cNvPr id="14" name="枠">
              <a:extLst>
                <a:ext uri="{FF2B5EF4-FFF2-40B4-BE49-F238E27FC236}">
                  <a16:creationId xmlns:a16="http://schemas.microsoft.com/office/drawing/2014/main" id="{3FFE55DE-865B-E8E9-8168-9B8838B32A9B}"/>
                </a:ext>
              </a:extLst>
            </p:cNvPr>
            <p:cNvSpPr/>
            <p:nvPr/>
          </p:nvSpPr>
          <p:spPr>
            <a:xfrm>
              <a:off x="180000" y="180000"/>
              <a:ext cx="5148000" cy="360000"/>
            </a:xfrm>
            <a:prstGeom prst="rect">
              <a:avLst/>
            </a:prstGeom>
            <a:solidFill>
              <a:srgbClr val="99CC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テキスト">
              <a:extLst>
                <a:ext uri="{FF2B5EF4-FFF2-40B4-BE49-F238E27FC236}">
                  <a16:creationId xmlns:a16="http://schemas.microsoft.com/office/drawing/2014/main" id="{3351DD5A-2BBC-4CE7-E648-8D5604DBEE64}"/>
                </a:ext>
              </a:extLst>
            </p:cNvPr>
            <p:cNvSpPr txBox="1"/>
            <p:nvPr/>
          </p:nvSpPr>
          <p:spPr>
            <a:xfrm>
              <a:off x="180000" y="221501"/>
              <a:ext cx="1263487" cy="276999"/>
            </a:xfrm>
            <a:prstGeom prst="rect">
              <a:avLst/>
            </a:prstGeom>
            <a:noFill/>
            <a:ln w="38100">
              <a:noFill/>
            </a:ln>
          </p:spPr>
          <p:txBody>
            <a:bodyPr wrap="none" rtlCol="0" anchor="ctr">
              <a:spAutoFit/>
            </a:bodyPr>
            <a:lstStyle/>
            <a:p>
              <a:r>
                <a:rPr kumimoji="1" lang="ja-JP" altLang="en-US" sz="1200" dirty="0">
                  <a:solidFill>
                    <a:schemeClr val="bg1">
                      <a:lumMod val="95000"/>
                    </a:schemeClr>
                  </a:solidFill>
                  <a:latin typeface="ＭＳ Ｐゴシック" panose="020B0600070205080204" pitchFamily="50" charset="-128"/>
                  <a:ea typeface="ＭＳ Ｐゴシック" panose="020B0600070205080204" pitchFamily="50" charset="-128"/>
                </a:rPr>
                <a:t>アピールポイント</a:t>
              </a:r>
              <a:endParaRPr kumimoji="1" lang="en-US" altLang="ja-JP" sz="1200" dirty="0">
                <a:solidFill>
                  <a:schemeClr val="bg1">
                    <a:lumMod val="95000"/>
                  </a:schemeClr>
                </a:solidFill>
                <a:latin typeface="ＭＳ Ｐゴシック" panose="020B0600070205080204" pitchFamily="50" charset="-128"/>
                <a:ea typeface="ＭＳ Ｐゴシック" panose="020B0600070205080204" pitchFamily="50" charset="-128"/>
              </a:endParaRPr>
            </a:p>
          </p:txBody>
        </p:sp>
        <p:sp>
          <p:nvSpPr>
            <p:cNvPr id="20" name="テキスト">
              <a:extLst>
                <a:ext uri="{FF2B5EF4-FFF2-40B4-BE49-F238E27FC236}">
                  <a16:creationId xmlns:a16="http://schemas.microsoft.com/office/drawing/2014/main" id="{57E16F76-B440-E7B2-5E73-A3AB44BEF586}"/>
                </a:ext>
              </a:extLst>
            </p:cNvPr>
            <p:cNvSpPr txBox="1"/>
            <p:nvPr/>
          </p:nvSpPr>
          <p:spPr>
            <a:xfrm>
              <a:off x="1328794" y="206111"/>
              <a:ext cx="4070345" cy="307777"/>
            </a:xfrm>
            <a:prstGeom prst="rect">
              <a:avLst/>
            </a:prstGeom>
            <a:noFill/>
            <a:ln w="38100">
              <a:noFill/>
            </a:ln>
          </p:spPr>
          <p:txBody>
            <a:bodyPr wrap="none" rtlCol="0" anchor="ctr">
              <a:spAutoFit/>
            </a:bodyPr>
            <a:lstStyle/>
            <a:p>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「デバッグ機能</a:t>
              </a:r>
              <a:r>
                <a:rPr kumimoji="1" lang="ja-JP" altLang="en-US" sz="12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を</a:t>
              </a:r>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実装</a:t>
              </a:r>
              <a:r>
                <a:rPr kumimoji="1" lang="ja-JP" altLang="en-US" sz="13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して</a:t>
              </a:r>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気付</a:t>
              </a:r>
              <a:r>
                <a:rPr kumimoji="1" lang="ja-JP" altLang="en-US" sz="13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いた</a:t>
              </a:r>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処理順</a:t>
              </a:r>
              <a:r>
                <a:rPr kumimoji="1" lang="ja-JP" altLang="en-US" sz="12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の</a:t>
              </a:r>
              <a:r>
                <a:rPr kumimoji="1" lang="ja-JP" altLang="en-US"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rPr>
                <a:t>大切さ」</a:t>
              </a:r>
              <a:endParaRPr kumimoji="1" lang="en-US" altLang="ja-JP" sz="1400" b="1" dirty="0">
                <a:solidFill>
                  <a:schemeClr val="bg1">
                    <a:lumMod val="95000"/>
                  </a:schemeClr>
                </a:solidFill>
                <a:effectLst>
                  <a:outerShdw dist="38100" dir="2700000" algn="tl" rotWithShape="0">
                    <a:schemeClr val="tx1">
                      <a:lumMod val="50000"/>
                      <a:lumOff val="50000"/>
                    </a:schemeClr>
                  </a:outerShdw>
                </a:effectLst>
                <a:latin typeface="ＭＳ Ｐゴシック" panose="020B0600070205080204" pitchFamily="50" charset="-128"/>
                <a:ea typeface="ＭＳ Ｐゴシック" panose="020B0600070205080204" pitchFamily="50" charset="-128"/>
              </a:endParaRPr>
            </a:p>
          </p:txBody>
        </p:sp>
      </p:grpSp>
      <p:sp>
        <p:nvSpPr>
          <p:cNvPr id="21" name="テキスト">
            <a:extLst>
              <a:ext uri="{FF2B5EF4-FFF2-40B4-BE49-F238E27FC236}">
                <a16:creationId xmlns:a16="http://schemas.microsoft.com/office/drawing/2014/main" id="{002143F2-93C6-5C0F-4A06-EBCFC1F3DCEC}"/>
              </a:ext>
            </a:extLst>
          </p:cNvPr>
          <p:cNvSpPr txBox="1"/>
          <p:nvPr/>
        </p:nvSpPr>
        <p:spPr>
          <a:xfrm>
            <a:off x="360000" y="3059999"/>
            <a:ext cx="5148000" cy="1261884"/>
          </a:xfrm>
          <a:prstGeom prst="rect">
            <a:avLst/>
          </a:prstGeom>
          <a:noFill/>
          <a:ln w="38100">
            <a:noFill/>
          </a:ln>
        </p:spPr>
        <p:txBody>
          <a:bodyPr wrap="square" rtlCol="0">
            <a:spAutoFit/>
          </a:bodyPr>
          <a:lstStyle/>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プレイヤーの座標をリアルタイムで表示する為</a:t>
            </a:r>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imgui</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を導入、</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プレイヤーの座標と</a:t>
            </a:r>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imgui</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の値を同期するのに苦労しました。</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不具合</a:t>
            </a: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1.Imgui</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の座標を変えてもプレイヤーが動かない</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不具合</a:t>
            </a: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プレイヤーが動いても</a:t>
            </a:r>
            <a:r>
              <a:rPr kumimoji="1" lang="en-US" altLang="ja-JP" sz="10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imgui</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の座標が変更しない</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不具合</a:t>
            </a: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3. </a:t>
            </a:r>
            <a:r>
              <a:rPr kumimoji="1" lang="en-US" altLang="ja-JP" sz="10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Imgui</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の座標をそもそも変えることが出来ない</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不具合</a:t>
            </a:r>
            <a:r>
              <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4.</a:t>
            </a:r>
            <a:r>
              <a:rPr kumimoji="1" lang="ja-JP" altLang="en-US" sz="10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プレイヤーがそもそも動けない</a:t>
            </a:r>
            <a:endParaRPr kumimoji="1" lang="en-US" altLang="ja-JP" sz="10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pic>
        <p:nvPicPr>
          <p:cNvPr id="4" name="図">
            <a:extLst>
              <a:ext uri="{FF2B5EF4-FFF2-40B4-BE49-F238E27FC236}">
                <a16:creationId xmlns:a16="http://schemas.microsoft.com/office/drawing/2014/main" id="{AC67A85F-0BB4-E8F9-F55D-3D45E4B8F473}"/>
              </a:ext>
            </a:extLst>
          </p:cNvPr>
          <p:cNvPicPr>
            <a:picLocks noChangeAspect="1"/>
          </p:cNvPicPr>
          <p:nvPr/>
        </p:nvPicPr>
        <p:blipFill rotWithShape="1">
          <a:blip r:embed="rId4"/>
          <a:srcRect t="73481" r="71841"/>
          <a:stretch/>
        </p:blipFill>
        <p:spPr>
          <a:xfrm>
            <a:off x="6366414" y="3059999"/>
            <a:ext cx="2412000" cy="1331894"/>
          </a:xfrm>
          <a:prstGeom prst="rect">
            <a:avLst/>
          </a:prstGeom>
          <a:effectLst>
            <a:outerShdw dist="63500" dir="8100000" algn="tr" rotWithShape="0">
              <a:schemeClr val="bg1">
                <a:lumMod val="75000"/>
                <a:alpha val="50000"/>
              </a:schemeClr>
            </a:outerShdw>
          </a:effectLst>
        </p:spPr>
      </p:pic>
      <p:sp>
        <p:nvSpPr>
          <p:cNvPr id="8" name="テキスト">
            <a:extLst>
              <a:ext uri="{FF2B5EF4-FFF2-40B4-BE49-F238E27FC236}">
                <a16:creationId xmlns:a16="http://schemas.microsoft.com/office/drawing/2014/main" id="{16AE7B2A-1932-EA0E-50E9-2547F614D8A0}"/>
              </a:ext>
            </a:extLst>
          </p:cNvPr>
          <p:cNvSpPr txBox="1"/>
          <p:nvPr/>
        </p:nvSpPr>
        <p:spPr>
          <a:xfrm>
            <a:off x="360000" y="4622231"/>
            <a:ext cx="4134465" cy="1569660"/>
          </a:xfrm>
          <a:prstGeom prst="rect">
            <a:avLst/>
          </a:prstGeom>
          <a:noFill/>
          <a:ln w="38100">
            <a:noFill/>
          </a:ln>
        </p:spPr>
        <p:txBody>
          <a:bodyPr wrap="square" rtlCol="0">
            <a:spAutoFit/>
          </a:bodyPr>
          <a:lstStyle/>
          <a:p>
            <a:r>
              <a:rPr lang="en-US" altLang="ja-JP" sz="800" dirty="0">
                <a:solidFill>
                  <a:srgbClr val="000000"/>
                </a:solidFill>
                <a:latin typeface="ＭＳ ゴシック" panose="020B0609070205080204" pitchFamily="49" charset="-128"/>
                <a:ea typeface="ＭＳ ゴシック" panose="020B0609070205080204" pitchFamily="49" charset="-128"/>
              </a:rPr>
              <a:t>    vec4a[0] = player-&gt;</a:t>
            </a:r>
            <a:r>
              <a:rPr lang="en-US" altLang="ja-JP" sz="800" dirty="0" err="1">
                <a:solidFill>
                  <a:srgbClr val="000000"/>
                </a:solidFill>
                <a:latin typeface="ＭＳ ゴシック" panose="020B0609070205080204" pitchFamily="49" charset="-128"/>
                <a:ea typeface="ＭＳ ゴシック" panose="020B0609070205080204" pitchFamily="49" charset="-128"/>
              </a:rPr>
              <a:t>GetPosition</a:t>
            </a:r>
            <a:r>
              <a:rPr lang="en-US" altLang="ja-JP" sz="800" dirty="0">
                <a:solidFill>
                  <a:srgbClr val="000000"/>
                </a:solidFill>
                <a:latin typeface="ＭＳ ゴシック" panose="020B0609070205080204" pitchFamily="49" charset="-128"/>
                <a:ea typeface="ＭＳ ゴシック" panose="020B0609070205080204" pitchFamily="49" charset="-128"/>
              </a:rPr>
              <a:t>().x;</a:t>
            </a:r>
          </a:p>
          <a:p>
            <a:r>
              <a:rPr lang="en-US" altLang="ja-JP" sz="800" dirty="0">
                <a:solidFill>
                  <a:srgbClr val="000000"/>
                </a:solidFill>
                <a:latin typeface="ＭＳ ゴシック" panose="020B0609070205080204" pitchFamily="49" charset="-128"/>
                <a:ea typeface="ＭＳ ゴシック" panose="020B0609070205080204" pitchFamily="49" charset="-128"/>
              </a:rPr>
              <a:t>    vec4a[1] = player-&gt;</a:t>
            </a:r>
            <a:r>
              <a:rPr lang="en-US" altLang="ja-JP" sz="800" dirty="0" err="1">
                <a:solidFill>
                  <a:srgbClr val="000000"/>
                </a:solidFill>
                <a:latin typeface="ＭＳ ゴシック" panose="020B0609070205080204" pitchFamily="49" charset="-128"/>
                <a:ea typeface="ＭＳ ゴシック" panose="020B0609070205080204" pitchFamily="49" charset="-128"/>
              </a:rPr>
              <a:t>GetPosition</a:t>
            </a:r>
            <a:r>
              <a:rPr lang="en-US" altLang="ja-JP" sz="800" dirty="0">
                <a:solidFill>
                  <a:srgbClr val="000000"/>
                </a:solidFill>
                <a:latin typeface="ＭＳ ゴシック" panose="020B0609070205080204" pitchFamily="49" charset="-128"/>
                <a:ea typeface="ＭＳ ゴシック" panose="020B0609070205080204" pitchFamily="49" charset="-128"/>
              </a:rPr>
              <a:t>().y;</a:t>
            </a:r>
          </a:p>
          <a:p>
            <a:r>
              <a:rPr lang="en-US" altLang="ja-JP" sz="800" dirty="0">
                <a:solidFill>
                  <a:srgbClr val="000000"/>
                </a:solidFill>
                <a:latin typeface="ＭＳ ゴシック" panose="020B0609070205080204" pitchFamily="49" charset="-128"/>
                <a:ea typeface="ＭＳ ゴシック" panose="020B0609070205080204" pitchFamily="49" charset="-128"/>
              </a:rPr>
              <a:t>    vec4a[2] = player-&gt;</a:t>
            </a:r>
            <a:r>
              <a:rPr lang="en-US" altLang="ja-JP" sz="800" dirty="0" err="1">
                <a:solidFill>
                  <a:srgbClr val="000000"/>
                </a:solidFill>
                <a:latin typeface="ＭＳ ゴシック" panose="020B0609070205080204" pitchFamily="49" charset="-128"/>
                <a:ea typeface="ＭＳ ゴシック" panose="020B0609070205080204" pitchFamily="49" charset="-128"/>
              </a:rPr>
              <a:t>GetPosition</a:t>
            </a:r>
            <a:r>
              <a:rPr lang="en-US" altLang="ja-JP" sz="800" dirty="0">
                <a:solidFill>
                  <a:srgbClr val="000000"/>
                </a:solidFill>
                <a:latin typeface="ＭＳ ゴシック" panose="020B0609070205080204" pitchFamily="49" charset="-128"/>
                <a:ea typeface="ＭＳ ゴシック" panose="020B0609070205080204" pitchFamily="49" charset="-128"/>
              </a:rPr>
              <a:t>().z;</a:t>
            </a:r>
          </a:p>
          <a:p>
            <a:endParaRPr lang="ja-JP" altLang="en-US" sz="800" dirty="0">
              <a:solidFill>
                <a:srgbClr val="000000"/>
              </a:solidFill>
              <a:latin typeface="ＭＳ ゴシック" panose="020B0609070205080204" pitchFamily="49" charset="-128"/>
              <a:ea typeface="ＭＳ ゴシック" panose="020B0609070205080204" pitchFamily="49" charset="-128"/>
            </a:endParaRP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0000FF"/>
                </a:solidFill>
                <a:latin typeface="ＭＳ ゴシック" panose="020B0609070205080204" pitchFamily="49" charset="-128"/>
                <a:ea typeface="ＭＳ ゴシック" panose="020B0609070205080204" pitchFamily="49" charset="-128"/>
              </a:rPr>
              <a:t>if</a:t>
            </a:r>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err="1">
                <a:solidFill>
                  <a:srgbClr val="000000"/>
                </a:solidFill>
                <a:latin typeface="ＭＳ ゴシック" panose="020B0609070205080204" pitchFamily="49" charset="-128"/>
                <a:ea typeface="ＭＳ ゴシック" panose="020B0609070205080204" pitchFamily="49" charset="-128"/>
              </a:rPr>
              <a:t>ImGui</a:t>
            </a:r>
            <a:r>
              <a:rPr lang="en-US" altLang="ja-JP" sz="800" dirty="0">
                <a:solidFill>
                  <a:srgbClr val="000000"/>
                </a:solidFill>
                <a:latin typeface="ＭＳ ゴシック" panose="020B0609070205080204" pitchFamily="49" charset="-128"/>
                <a:ea typeface="ＭＳ ゴシック" panose="020B0609070205080204" pitchFamily="49" charset="-128"/>
              </a:rPr>
              <a:t>::</a:t>
            </a:r>
            <a:r>
              <a:rPr lang="en-US" altLang="ja-JP" sz="800" dirty="0" err="1">
                <a:solidFill>
                  <a:srgbClr val="000000"/>
                </a:solidFill>
                <a:latin typeface="ＭＳ ゴシック" panose="020B0609070205080204" pitchFamily="49" charset="-128"/>
                <a:ea typeface="ＭＳ ゴシック" panose="020B0609070205080204" pitchFamily="49" charset="-128"/>
              </a:rPr>
              <a:t>CollapsingHeader</a:t>
            </a:r>
            <a:r>
              <a:rPr lang="en-US" altLang="ja-JP" sz="800" dirty="0">
                <a:solidFill>
                  <a:srgbClr val="000000"/>
                </a:solidFill>
                <a:latin typeface="ＭＳ ゴシック" panose="020B0609070205080204" pitchFamily="49" charset="-128"/>
                <a:ea typeface="ＭＳ ゴシック" panose="020B0609070205080204" pitchFamily="49" charset="-128"/>
              </a:rPr>
              <a:t>(</a:t>
            </a:r>
            <a:r>
              <a:rPr lang="en-US" altLang="ja-JP" sz="800" dirty="0">
                <a:solidFill>
                  <a:srgbClr val="A31515"/>
                </a:solidFill>
                <a:latin typeface="ＭＳ ゴシック" panose="020B0609070205080204" pitchFamily="49" charset="-128"/>
                <a:ea typeface="ＭＳ ゴシック" panose="020B0609070205080204" pitchFamily="49" charset="-128"/>
              </a:rPr>
              <a:t>"Transform"</a:t>
            </a:r>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err="1">
                <a:solidFill>
                  <a:srgbClr val="2F4F4F"/>
                </a:solidFill>
                <a:latin typeface="ＭＳ ゴシック" panose="020B0609070205080204" pitchFamily="49" charset="-128"/>
                <a:ea typeface="ＭＳ ゴシック" panose="020B0609070205080204" pitchFamily="49" charset="-128"/>
              </a:rPr>
              <a:t>ImGuiTreeNodeFlags_DefaultOpen</a:t>
            </a:r>
            <a:r>
              <a:rPr lang="en-US" altLang="ja-JP" sz="800" dirty="0">
                <a:solidFill>
                  <a:srgbClr val="000000"/>
                </a:solidFill>
                <a:latin typeface="ＭＳ ゴシック" panose="020B0609070205080204" pitchFamily="49" charset="-128"/>
                <a:ea typeface="ＭＳ ゴシック" panose="020B0609070205080204" pitchFamily="49" charset="-128"/>
              </a:rPr>
              <a:t>))</a:t>
            </a:r>
          </a:p>
          <a:p>
            <a:r>
              <a:rPr lang="ja-JP" altLang="en-US"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000000"/>
                </a:solidFill>
                <a:latin typeface="ＭＳ ゴシック" panose="020B0609070205080204" pitchFamily="49" charset="-128"/>
                <a:ea typeface="ＭＳ ゴシック" panose="020B0609070205080204" pitchFamily="49" charset="-128"/>
              </a:rPr>
              <a:t>{</a:t>
            </a: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err="1">
                <a:solidFill>
                  <a:srgbClr val="000000"/>
                </a:solidFill>
                <a:latin typeface="ＭＳ ゴシック" panose="020B0609070205080204" pitchFamily="49" charset="-128"/>
                <a:ea typeface="ＭＳ ゴシック" panose="020B0609070205080204" pitchFamily="49" charset="-128"/>
              </a:rPr>
              <a:t>ImGui</a:t>
            </a:r>
            <a:r>
              <a:rPr lang="en-US" altLang="ja-JP" sz="800" dirty="0">
                <a:solidFill>
                  <a:srgbClr val="000000"/>
                </a:solidFill>
                <a:latin typeface="ＭＳ ゴシック" panose="020B0609070205080204" pitchFamily="49" charset="-128"/>
                <a:ea typeface="ＭＳ ゴシック" panose="020B0609070205080204" pitchFamily="49" charset="-128"/>
              </a:rPr>
              <a:t>::Text(</a:t>
            </a:r>
            <a:r>
              <a:rPr lang="en-US" altLang="ja-JP" sz="800" dirty="0">
                <a:solidFill>
                  <a:srgbClr val="A31515"/>
                </a:solidFill>
                <a:latin typeface="ＭＳ ゴシック" panose="020B0609070205080204" pitchFamily="49" charset="-128"/>
                <a:ea typeface="ＭＳ ゴシック" panose="020B0609070205080204" pitchFamily="49" charset="-128"/>
              </a:rPr>
              <a:t>"Position"</a:t>
            </a:r>
            <a:r>
              <a:rPr lang="en-US" altLang="ja-JP" sz="800" dirty="0">
                <a:solidFill>
                  <a:srgbClr val="000000"/>
                </a:solidFill>
                <a:latin typeface="ＭＳ ゴシック" panose="020B0609070205080204" pitchFamily="49" charset="-128"/>
                <a:ea typeface="ＭＳ ゴシック" panose="020B0609070205080204" pitchFamily="49" charset="-128"/>
              </a:rPr>
              <a:t>);</a:t>
            </a: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err="1">
                <a:solidFill>
                  <a:srgbClr val="000000"/>
                </a:solidFill>
                <a:latin typeface="ＭＳ ゴシック" panose="020B0609070205080204" pitchFamily="49" charset="-128"/>
                <a:ea typeface="ＭＳ ゴシック" panose="020B0609070205080204" pitchFamily="49" charset="-128"/>
              </a:rPr>
              <a:t>ImGui</a:t>
            </a:r>
            <a:r>
              <a:rPr lang="en-US" altLang="ja-JP" sz="800" dirty="0">
                <a:solidFill>
                  <a:srgbClr val="000000"/>
                </a:solidFill>
                <a:latin typeface="ＭＳ ゴシック" panose="020B0609070205080204" pitchFamily="49" charset="-128"/>
                <a:ea typeface="ＭＳ ゴシック" panose="020B0609070205080204" pitchFamily="49" charset="-128"/>
              </a:rPr>
              <a:t>::</a:t>
            </a:r>
            <a:r>
              <a:rPr lang="en-US" altLang="ja-JP" sz="800" dirty="0" err="1">
                <a:solidFill>
                  <a:srgbClr val="000000"/>
                </a:solidFill>
                <a:latin typeface="ＭＳ ゴシック" panose="020B0609070205080204" pitchFamily="49" charset="-128"/>
                <a:ea typeface="ＭＳ ゴシック" panose="020B0609070205080204" pitchFamily="49" charset="-128"/>
              </a:rPr>
              <a:t>SameLine</a:t>
            </a:r>
            <a:r>
              <a:rPr lang="en-US" altLang="ja-JP" sz="800" dirty="0">
                <a:solidFill>
                  <a:srgbClr val="000000"/>
                </a:solidFill>
                <a:latin typeface="ＭＳ ゴシック" panose="020B0609070205080204" pitchFamily="49" charset="-128"/>
                <a:ea typeface="ＭＳ ゴシック" panose="020B0609070205080204" pitchFamily="49" charset="-128"/>
              </a:rPr>
              <a:t>();</a:t>
            </a: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err="1">
                <a:solidFill>
                  <a:srgbClr val="000000"/>
                </a:solidFill>
                <a:latin typeface="ＭＳ ゴシック" panose="020B0609070205080204" pitchFamily="49" charset="-128"/>
                <a:ea typeface="ＭＳ ゴシック" panose="020B0609070205080204" pitchFamily="49" charset="-128"/>
              </a:rPr>
              <a:t>ImGui</a:t>
            </a:r>
            <a:r>
              <a:rPr lang="en-US" altLang="ja-JP" sz="800" dirty="0">
                <a:solidFill>
                  <a:srgbClr val="000000"/>
                </a:solidFill>
                <a:latin typeface="ＭＳ ゴシック" panose="020B0609070205080204" pitchFamily="49" charset="-128"/>
                <a:ea typeface="ＭＳ ゴシック" panose="020B0609070205080204" pitchFamily="49" charset="-128"/>
              </a:rPr>
              <a:t>::DragFloat3(</a:t>
            </a:r>
            <a:r>
              <a:rPr lang="en-US" altLang="ja-JP" sz="800" dirty="0">
                <a:solidFill>
                  <a:srgbClr val="A31515"/>
                </a:solidFill>
                <a:latin typeface="ＭＳ ゴシック" panose="020B0609070205080204" pitchFamily="49" charset="-128"/>
                <a:ea typeface="ＭＳ ゴシック" panose="020B0609070205080204" pitchFamily="49" charset="-128"/>
              </a:rPr>
              <a:t>"##Position"</a:t>
            </a:r>
            <a:r>
              <a:rPr lang="en-US" altLang="ja-JP" sz="800" dirty="0">
                <a:solidFill>
                  <a:srgbClr val="000000"/>
                </a:solidFill>
                <a:latin typeface="ＭＳ ゴシック" panose="020B0609070205080204" pitchFamily="49" charset="-128"/>
                <a:ea typeface="ＭＳ ゴシック" panose="020B0609070205080204" pitchFamily="49" charset="-128"/>
              </a:rPr>
              <a:t>, vec4a, 1.0, 0.0, 0.0, </a:t>
            </a:r>
            <a:r>
              <a:rPr lang="en-US" altLang="ja-JP" sz="800" dirty="0">
                <a:solidFill>
                  <a:srgbClr val="A31515"/>
                </a:solidFill>
                <a:latin typeface="ＭＳ ゴシック" panose="020B0609070205080204" pitchFamily="49" charset="-128"/>
                <a:ea typeface="ＭＳ ゴシック" panose="020B0609070205080204" pitchFamily="49" charset="-128"/>
              </a:rPr>
              <a:t>"%3.1f"</a:t>
            </a:r>
            <a:r>
              <a:rPr lang="en-US" altLang="ja-JP" sz="800" dirty="0">
                <a:solidFill>
                  <a:srgbClr val="000000"/>
                </a:solidFill>
                <a:latin typeface="ＭＳ ゴシック" panose="020B0609070205080204" pitchFamily="49" charset="-128"/>
                <a:ea typeface="ＭＳ ゴシック" panose="020B0609070205080204" pitchFamily="49" charset="-128"/>
              </a:rPr>
              <a:t>);</a:t>
            </a:r>
          </a:p>
          <a:p>
            <a:endParaRPr lang="ja-JP" altLang="en-US" sz="800" dirty="0">
              <a:solidFill>
                <a:srgbClr val="000000"/>
              </a:solidFill>
              <a:latin typeface="ＭＳ ゴシック" panose="020B0609070205080204" pitchFamily="49" charset="-128"/>
              <a:ea typeface="ＭＳ ゴシック" panose="020B0609070205080204" pitchFamily="49" charset="-128"/>
            </a:endParaRPr>
          </a:p>
          <a:p>
            <a:r>
              <a:rPr lang="ja-JP" altLang="en-US"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008000"/>
                </a:solidFill>
                <a:latin typeface="ＭＳ ゴシック" panose="020B0609070205080204" pitchFamily="49" charset="-128"/>
                <a:ea typeface="ＭＳ ゴシック" panose="020B0609070205080204" pitchFamily="49" charset="-128"/>
              </a:rPr>
              <a:t>//</a:t>
            </a:r>
            <a:r>
              <a:rPr lang="ja-JP" altLang="en-US" sz="800" dirty="0">
                <a:solidFill>
                  <a:srgbClr val="008000"/>
                </a:solidFill>
                <a:latin typeface="ＭＳ ゴシック" panose="020B0609070205080204" pitchFamily="49" charset="-128"/>
                <a:ea typeface="ＭＳ ゴシック" panose="020B0609070205080204" pitchFamily="49" charset="-128"/>
              </a:rPr>
              <a:t>プレイヤーの値を更新</a:t>
            </a:r>
            <a:endParaRPr lang="ja-JP" altLang="en-US" sz="800" dirty="0">
              <a:solidFill>
                <a:srgbClr val="000000"/>
              </a:solidFill>
              <a:latin typeface="ＭＳ ゴシック" panose="020B0609070205080204" pitchFamily="49" charset="-128"/>
              <a:ea typeface="ＭＳ ゴシック" panose="020B0609070205080204" pitchFamily="49" charset="-128"/>
            </a:endParaRPr>
          </a:p>
          <a:p>
            <a:r>
              <a:rPr lang="en-US" altLang="ja-JP" sz="800" dirty="0">
                <a:solidFill>
                  <a:srgbClr val="000000"/>
                </a:solidFill>
                <a:latin typeface="ＭＳ ゴシック" panose="020B0609070205080204" pitchFamily="49" charset="-128"/>
                <a:ea typeface="ＭＳ ゴシック" panose="020B0609070205080204" pitchFamily="49" charset="-128"/>
              </a:rPr>
              <a:t>        player-&gt;</a:t>
            </a:r>
            <a:r>
              <a:rPr lang="en-US" altLang="ja-JP" sz="800" dirty="0" err="1">
                <a:solidFill>
                  <a:srgbClr val="000000"/>
                </a:solidFill>
                <a:latin typeface="ＭＳ ゴシック" panose="020B0609070205080204" pitchFamily="49" charset="-128"/>
                <a:ea typeface="ＭＳ ゴシック" panose="020B0609070205080204" pitchFamily="49" charset="-128"/>
              </a:rPr>
              <a:t>SetPosition</a:t>
            </a:r>
            <a:r>
              <a:rPr lang="en-US" altLang="ja-JP" sz="800" dirty="0">
                <a:solidFill>
                  <a:srgbClr val="000000"/>
                </a:solidFill>
                <a:latin typeface="ＭＳ ゴシック" panose="020B0609070205080204" pitchFamily="49" charset="-128"/>
                <a:ea typeface="ＭＳ ゴシック" panose="020B0609070205080204" pitchFamily="49" charset="-128"/>
              </a:rPr>
              <a:t>(vec4a);</a:t>
            </a:r>
          </a:p>
        </p:txBody>
      </p:sp>
      <p:sp>
        <p:nvSpPr>
          <p:cNvPr id="9" name="テキスト">
            <a:extLst>
              <a:ext uri="{FF2B5EF4-FFF2-40B4-BE49-F238E27FC236}">
                <a16:creationId xmlns:a16="http://schemas.microsoft.com/office/drawing/2014/main" id="{24508F00-060B-2591-0DEA-251CD0E0D4E5}"/>
              </a:ext>
            </a:extLst>
          </p:cNvPr>
          <p:cNvSpPr txBox="1"/>
          <p:nvPr/>
        </p:nvSpPr>
        <p:spPr>
          <a:xfrm>
            <a:off x="4841118" y="4622231"/>
            <a:ext cx="3937296" cy="1015663"/>
          </a:xfrm>
          <a:prstGeom prst="rect">
            <a:avLst/>
          </a:prstGeom>
          <a:noFill/>
          <a:ln w="38100">
            <a:noFill/>
          </a:ln>
        </p:spPr>
        <p:txBody>
          <a:bodyPr wrap="none" rtlCol="0">
            <a:spAutoFit/>
          </a:bodyPr>
          <a:lstStyle/>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実装手順</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float </a:t>
            </a:r>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x,y,z</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からなる構造体</a:t>
            </a:r>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vec</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を用意</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Player</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クラスのポジションをゲッターで呼び出し、</a:t>
            </a:r>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vec</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に代入</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ImGui</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の関数</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DragFloat3</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の第二引数に</a:t>
            </a:r>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vec</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を指定</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プレイヤーのセッターに</a:t>
            </a:r>
            <a:r>
              <a:rPr kumimoji="1" lang="en-US" altLang="ja-JP" sz="1200" dirty="0" err="1">
                <a:solidFill>
                  <a:schemeClr val="tx1">
                    <a:lumMod val="75000"/>
                    <a:lumOff val="25000"/>
                  </a:schemeClr>
                </a:solidFill>
                <a:latin typeface="ＭＳ Ｐゴシック" panose="020B0600070205080204" pitchFamily="50" charset="-128"/>
                <a:ea typeface="ＭＳ Ｐゴシック" panose="020B0600070205080204" pitchFamily="50" charset="-128"/>
              </a:rPr>
              <a:t>vec</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を渡す</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2755570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a:extLst>
              <a:ext uri="{FF2B5EF4-FFF2-40B4-BE49-F238E27FC236}">
                <a16:creationId xmlns:a16="http://schemas.microsoft.com/office/drawing/2014/main" id="{A265D729-B18A-D9B6-5898-F96C838A44EF}"/>
              </a:ext>
            </a:extLst>
          </p:cNvPr>
          <p:cNvSpPr txBox="1"/>
          <p:nvPr/>
        </p:nvSpPr>
        <p:spPr>
          <a:xfrm>
            <a:off x="4268070" y="6480000"/>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-7-</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3" name="タイトル">
            <a:extLst>
              <a:ext uri="{FF2B5EF4-FFF2-40B4-BE49-F238E27FC236}">
                <a16:creationId xmlns:a16="http://schemas.microsoft.com/office/drawing/2014/main" id="{D3B93900-BC82-A1F7-259F-85037D0A52ED}"/>
              </a:ext>
            </a:extLst>
          </p:cNvPr>
          <p:cNvSpPr txBox="1"/>
          <p:nvPr/>
        </p:nvSpPr>
        <p:spPr>
          <a:xfrm>
            <a:off x="360000" y="216000"/>
            <a:ext cx="8424000" cy="360000"/>
          </a:xfrm>
          <a:prstGeom prst="rect">
            <a:avLst/>
          </a:prstGeom>
          <a:solidFill>
            <a:schemeClr val="bg1">
              <a:lumMod val="85000"/>
            </a:schemeClr>
          </a:solidFill>
        </p:spPr>
        <p:txBody>
          <a:bodyPr wrap="square" rtlCol="0" anchor="ctr">
            <a:spAutoFit/>
          </a:bodyPr>
          <a:lstStyle/>
          <a:p>
            <a:pPr algn="ctr"/>
            <a:r>
              <a:rPr kumimoji="1" lang="ja-JP" altLang="en-US" sz="2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自然な地形生成</a:t>
            </a:r>
            <a:endParaRPr kumimoji="1" lang="en-US" altLang="ja-JP" sz="2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14" name="フレーム">
            <a:extLst>
              <a:ext uri="{FF2B5EF4-FFF2-40B4-BE49-F238E27FC236}">
                <a16:creationId xmlns:a16="http://schemas.microsoft.com/office/drawing/2014/main" id="{20C665FC-5D42-D63F-BF00-76BAFD8C9260}"/>
              </a:ext>
            </a:extLst>
          </p:cNvPr>
          <p:cNvSpPr/>
          <p:nvPr/>
        </p:nvSpPr>
        <p:spPr>
          <a:xfrm>
            <a:off x="360000" y="216003"/>
            <a:ext cx="1440000" cy="359999"/>
          </a:xfrm>
          <a:prstGeom prst="roundRect">
            <a:avLst>
              <a:gd name="adj" fmla="val 0"/>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9" name="図" descr="アイコン&#10;&#10;自動的に生成された説明">
            <a:extLst>
              <a:ext uri="{FF2B5EF4-FFF2-40B4-BE49-F238E27FC236}">
                <a16:creationId xmlns:a16="http://schemas.microsoft.com/office/drawing/2014/main" id="{9A2C88F6-B6E8-4587-EA57-F360214259B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50000" y="216000"/>
            <a:ext cx="360000" cy="360000"/>
          </a:xfrm>
          <a:prstGeom prst="rect">
            <a:avLst/>
          </a:prstGeom>
        </p:spPr>
      </p:pic>
      <p:sp>
        <p:nvSpPr>
          <p:cNvPr id="20" name="テキスト">
            <a:extLst>
              <a:ext uri="{FF2B5EF4-FFF2-40B4-BE49-F238E27FC236}">
                <a16:creationId xmlns:a16="http://schemas.microsoft.com/office/drawing/2014/main" id="{1EA128F3-3171-77E8-B4AD-A3045B87CAFA}"/>
              </a:ext>
            </a:extLst>
          </p:cNvPr>
          <p:cNvSpPr txBox="1"/>
          <p:nvPr/>
        </p:nvSpPr>
        <p:spPr>
          <a:xfrm>
            <a:off x="873887" y="244001"/>
            <a:ext cx="800219" cy="276999"/>
          </a:xfrm>
          <a:prstGeom prst="rect">
            <a:avLst/>
          </a:prstGeom>
          <a:noFill/>
          <a:ln w="38100">
            <a:noFill/>
          </a:ln>
        </p:spPr>
        <p:txBody>
          <a:bodyPr wrap="none" rtlCol="0" anchor="ctr">
            <a:spAutoFit/>
          </a:bodyPr>
          <a:lstStyle/>
          <a:p>
            <a:pPr algn="ctr"/>
            <a:r>
              <a:rPr kumimoji="1" lang="ja-JP" altLang="en-US" sz="1200" dirty="0">
                <a:solidFill>
                  <a:schemeClr val="bg1">
                    <a:lumMod val="95000"/>
                  </a:schemeClr>
                </a:solidFill>
                <a:latin typeface="ＭＳ Ｐゴシック" panose="020B0600070205080204" pitchFamily="50" charset="-128"/>
                <a:ea typeface="ＭＳ Ｐゴシック" panose="020B0600070205080204" pitchFamily="50" charset="-128"/>
              </a:rPr>
              <a:t>個人制作</a:t>
            </a:r>
            <a:endParaRPr kumimoji="1" lang="en-US" altLang="ja-JP" sz="1200" dirty="0">
              <a:solidFill>
                <a:schemeClr val="bg1">
                  <a:lumMod val="95000"/>
                </a:schemeClr>
              </a:solidFill>
              <a:latin typeface="ＭＳ Ｐゴシック" panose="020B0600070205080204" pitchFamily="50" charset="-128"/>
              <a:ea typeface="ＭＳ Ｐゴシック" panose="020B0600070205080204" pitchFamily="50" charset="-128"/>
            </a:endParaRPr>
          </a:p>
        </p:txBody>
      </p:sp>
      <p:sp>
        <p:nvSpPr>
          <p:cNvPr id="9" name="テキスト">
            <a:extLst>
              <a:ext uri="{FF2B5EF4-FFF2-40B4-BE49-F238E27FC236}">
                <a16:creationId xmlns:a16="http://schemas.microsoft.com/office/drawing/2014/main" id="{FCC15C0D-3D12-613D-5ADF-848047D6D6C0}"/>
              </a:ext>
            </a:extLst>
          </p:cNvPr>
          <p:cNvSpPr txBox="1"/>
          <p:nvPr/>
        </p:nvSpPr>
        <p:spPr>
          <a:xfrm>
            <a:off x="360000" y="900000"/>
            <a:ext cx="800219" cy="1384995"/>
          </a:xfrm>
          <a:prstGeom prst="rect">
            <a:avLst/>
          </a:prstGeom>
          <a:noFill/>
          <a:ln w="38100">
            <a:noFill/>
          </a:ln>
        </p:spPr>
        <p:txBody>
          <a:bodyPr wrap="none" rtlCol="0">
            <a:spAutoFit/>
          </a:bodyPr>
          <a:lstStyle/>
          <a:p>
            <a:r>
              <a:rPr kumimoji="1" lang="ja-JP" altLang="en-US" sz="1200" dirty="0">
                <a:solidFill>
                  <a:schemeClr val="tx1">
                    <a:lumMod val="50000"/>
                    <a:lumOff val="50000"/>
                  </a:schemeClr>
                </a:solidFill>
                <a:latin typeface="Meiryo UI" panose="020B0604030504040204" pitchFamily="50" charset="-128"/>
                <a:ea typeface="Meiryo UI" panose="020B0604030504040204" pitchFamily="50" charset="-128"/>
              </a:rPr>
              <a:t>制作期間</a:t>
            </a:r>
            <a:endParaRPr kumimoji="1" lang="en-US" altLang="ja-JP" sz="1200" dirty="0">
              <a:solidFill>
                <a:schemeClr val="tx1">
                  <a:lumMod val="50000"/>
                  <a:lumOff val="50000"/>
                </a:schemeClr>
              </a:solidFill>
              <a:latin typeface="Meiryo UI" panose="020B0604030504040204" pitchFamily="50" charset="-128"/>
              <a:ea typeface="Meiryo UI" panose="020B0604030504040204" pitchFamily="50" charset="-128"/>
            </a:endParaRPr>
          </a:p>
          <a:p>
            <a:endParaRPr kumimoji="1" lang="en-US" altLang="ja-JP" sz="1200" dirty="0">
              <a:solidFill>
                <a:schemeClr val="tx1">
                  <a:lumMod val="50000"/>
                  <a:lumOff val="50000"/>
                </a:schemeClr>
              </a:solidFill>
              <a:latin typeface="Meiryo UI" panose="020B0604030504040204" pitchFamily="50" charset="-128"/>
              <a:ea typeface="Meiryo UI" panose="020B0604030504040204" pitchFamily="50" charset="-128"/>
            </a:endParaRPr>
          </a:p>
          <a:p>
            <a:r>
              <a:rPr kumimoji="1" lang="ja-JP" altLang="en-US" sz="1200" dirty="0">
                <a:solidFill>
                  <a:schemeClr val="tx1">
                    <a:lumMod val="50000"/>
                    <a:lumOff val="50000"/>
                  </a:schemeClr>
                </a:solidFill>
                <a:latin typeface="Meiryo UI" panose="020B0604030504040204" pitchFamily="50" charset="-128"/>
                <a:ea typeface="Meiryo UI" panose="020B0604030504040204" pitchFamily="50" charset="-128"/>
              </a:rPr>
              <a:t>制作環境</a:t>
            </a:r>
            <a:endParaRPr kumimoji="1" lang="en-US" altLang="ja-JP" sz="1200" dirty="0">
              <a:solidFill>
                <a:schemeClr val="tx1">
                  <a:lumMod val="50000"/>
                  <a:lumOff val="50000"/>
                </a:schemeClr>
              </a:solidFill>
              <a:latin typeface="Meiryo UI" panose="020B0604030504040204" pitchFamily="50" charset="-128"/>
              <a:ea typeface="Meiryo UI" panose="020B0604030504040204" pitchFamily="50" charset="-128"/>
            </a:endParaRPr>
          </a:p>
          <a:p>
            <a:endParaRPr kumimoji="1" lang="en-US" altLang="ja-JP" sz="1200" dirty="0">
              <a:solidFill>
                <a:schemeClr val="tx1">
                  <a:lumMod val="50000"/>
                  <a:lumOff val="50000"/>
                </a:schemeClr>
              </a:solidFill>
              <a:latin typeface="Meiryo UI" panose="020B0604030504040204" pitchFamily="50" charset="-128"/>
              <a:ea typeface="Meiryo UI" panose="020B0604030504040204" pitchFamily="50" charset="-128"/>
            </a:endParaRPr>
          </a:p>
          <a:p>
            <a:endParaRPr kumimoji="1" lang="en-US" altLang="ja-JP" sz="1200" dirty="0">
              <a:solidFill>
                <a:schemeClr val="tx1">
                  <a:lumMod val="50000"/>
                  <a:lumOff val="50000"/>
                </a:schemeClr>
              </a:solidFill>
              <a:latin typeface="Meiryo UI" panose="020B0604030504040204" pitchFamily="50" charset="-128"/>
              <a:ea typeface="Meiryo UI" panose="020B0604030504040204" pitchFamily="50" charset="-128"/>
            </a:endParaRPr>
          </a:p>
          <a:p>
            <a:endParaRPr kumimoji="1" lang="en-US" altLang="ja-JP" sz="1200" dirty="0">
              <a:solidFill>
                <a:schemeClr val="tx1">
                  <a:lumMod val="50000"/>
                  <a:lumOff val="50000"/>
                </a:schemeClr>
              </a:solidFill>
              <a:latin typeface="Meiryo UI" panose="020B0604030504040204" pitchFamily="50" charset="-128"/>
              <a:ea typeface="Meiryo UI" panose="020B0604030504040204" pitchFamily="50" charset="-128"/>
            </a:endParaRPr>
          </a:p>
          <a:p>
            <a:r>
              <a:rPr kumimoji="1" lang="ja-JP" altLang="en-US" sz="1200" dirty="0">
                <a:solidFill>
                  <a:schemeClr val="tx1">
                    <a:lumMod val="50000"/>
                    <a:lumOff val="50000"/>
                  </a:schemeClr>
                </a:solidFill>
                <a:latin typeface="Meiryo UI" panose="020B0604030504040204" pitchFamily="50" charset="-128"/>
                <a:ea typeface="Meiryo UI" panose="020B0604030504040204" pitchFamily="50" charset="-128"/>
              </a:rPr>
              <a:t>動作環境</a:t>
            </a:r>
            <a:endParaRPr kumimoji="1" lang="en-US" altLang="ja-JP" sz="1200" dirty="0">
              <a:solidFill>
                <a:schemeClr val="tx1">
                  <a:lumMod val="50000"/>
                  <a:lumOff val="50000"/>
                </a:schemeClr>
              </a:solidFill>
              <a:latin typeface="Meiryo UI" panose="020B0604030504040204" pitchFamily="50" charset="-128"/>
              <a:ea typeface="Meiryo UI" panose="020B0604030504040204" pitchFamily="50" charset="-128"/>
            </a:endParaRPr>
          </a:p>
        </p:txBody>
      </p:sp>
      <p:sp>
        <p:nvSpPr>
          <p:cNvPr id="10" name="テキスト">
            <a:extLst>
              <a:ext uri="{FF2B5EF4-FFF2-40B4-BE49-F238E27FC236}">
                <a16:creationId xmlns:a16="http://schemas.microsoft.com/office/drawing/2014/main" id="{B6CEF8C2-8136-7D49-B1F1-098E4B6BB79B}"/>
              </a:ext>
            </a:extLst>
          </p:cNvPr>
          <p:cNvSpPr txBox="1"/>
          <p:nvPr/>
        </p:nvSpPr>
        <p:spPr>
          <a:xfrm>
            <a:off x="1080000" y="900000"/>
            <a:ext cx="1107996" cy="1384995"/>
          </a:xfrm>
          <a:prstGeom prst="rect">
            <a:avLst/>
          </a:prstGeom>
          <a:noFill/>
          <a:ln w="38100">
            <a:noFill/>
          </a:ln>
        </p:spPr>
        <p:txBody>
          <a:bodyPr wrap="none" rtlCol="0">
            <a:spAutoFit/>
          </a:bodyPr>
          <a:lstStyle/>
          <a:p>
            <a:r>
              <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rPr>
              <a:t>1</a:t>
            </a:r>
            <a:r>
              <a:rPr kumimoji="1" lang="ja-JP" altLang="en-US" sz="1200" b="1" dirty="0">
                <a:solidFill>
                  <a:schemeClr val="tx1">
                    <a:lumMod val="75000"/>
                    <a:lumOff val="25000"/>
                  </a:schemeClr>
                </a:solidFill>
                <a:latin typeface="ＭＳ ゴシック" panose="020B0609070205080204" pitchFamily="49" charset="-128"/>
                <a:ea typeface="ＭＳ ゴシック" panose="020B0609070205080204" pitchFamily="49" charset="-128"/>
              </a:rPr>
              <a:t>週間</a:t>
            </a:r>
            <a:endPar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endParaRPr>
          </a:p>
          <a:p>
            <a:endPar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endParaRPr>
          </a:p>
          <a:p>
            <a:r>
              <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rPr>
              <a:t>C++</a:t>
            </a:r>
          </a:p>
          <a:p>
            <a:r>
              <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rPr>
              <a:t>DirectX</a:t>
            </a:r>
          </a:p>
          <a:p>
            <a:r>
              <a:rPr kumimoji="1" lang="en-US" altLang="ja-JP" sz="1200" b="1" dirty="0" err="1">
                <a:solidFill>
                  <a:schemeClr val="tx1">
                    <a:lumMod val="75000"/>
                    <a:lumOff val="25000"/>
                  </a:schemeClr>
                </a:solidFill>
                <a:latin typeface="ＭＳ ゴシック" panose="020B0609070205080204" pitchFamily="49" charset="-128"/>
                <a:ea typeface="ＭＳ ゴシック" panose="020B0609070205080204" pitchFamily="49" charset="-128"/>
              </a:rPr>
              <a:t>VisualStudio</a:t>
            </a:r>
            <a:endPar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endParaRPr>
          </a:p>
          <a:p>
            <a:endPar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endParaRPr>
          </a:p>
          <a:p>
            <a:r>
              <a:rPr kumimoji="1" lang="en-US" altLang="ja-JP" sz="1200" b="1" dirty="0">
                <a:solidFill>
                  <a:schemeClr val="tx1">
                    <a:lumMod val="75000"/>
                    <a:lumOff val="25000"/>
                  </a:schemeClr>
                </a:solidFill>
                <a:latin typeface="ＭＳ ゴシック" panose="020B0609070205080204" pitchFamily="49" charset="-128"/>
                <a:ea typeface="ＭＳ ゴシック" panose="020B0609070205080204" pitchFamily="49" charset="-128"/>
              </a:rPr>
              <a:t>Windows10</a:t>
            </a:r>
          </a:p>
        </p:txBody>
      </p:sp>
      <p:pic>
        <p:nvPicPr>
          <p:cNvPr id="18" name="図">
            <a:extLst>
              <a:ext uri="{FF2B5EF4-FFF2-40B4-BE49-F238E27FC236}">
                <a16:creationId xmlns:a16="http://schemas.microsoft.com/office/drawing/2014/main" id="{EF316599-F600-365B-19C6-F0B0971EBE38}"/>
              </a:ext>
            </a:extLst>
          </p:cNvPr>
          <p:cNvPicPr>
            <a:picLocks noChangeAspect="1"/>
          </p:cNvPicPr>
          <p:nvPr/>
        </p:nvPicPr>
        <p:blipFill>
          <a:blip r:embed="rId4"/>
          <a:stretch>
            <a:fillRect/>
          </a:stretch>
        </p:blipFill>
        <p:spPr>
          <a:xfrm>
            <a:off x="2224800" y="900000"/>
            <a:ext cx="2332362" cy="1368000"/>
          </a:xfrm>
          <a:prstGeom prst="rect">
            <a:avLst/>
          </a:prstGeom>
          <a:effectLst>
            <a:outerShdw dist="63500" dir="8100000" algn="tr" rotWithShape="0">
              <a:schemeClr val="bg1">
                <a:lumMod val="75000"/>
                <a:alpha val="50000"/>
              </a:schemeClr>
            </a:outerShdw>
          </a:effectLst>
        </p:spPr>
      </p:pic>
      <p:sp>
        <p:nvSpPr>
          <p:cNvPr id="21" name="ライン">
            <a:extLst>
              <a:ext uri="{FF2B5EF4-FFF2-40B4-BE49-F238E27FC236}">
                <a16:creationId xmlns:a16="http://schemas.microsoft.com/office/drawing/2014/main" id="{9E90C953-57EE-33D2-9BBE-80583F356FF2}"/>
              </a:ext>
            </a:extLst>
          </p:cNvPr>
          <p:cNvSpPr txBox="1"/>
          <p:nvPr/>
        </p:nvSpPr>
        <p:spPr>
          <a:xfrm>
            <a:off x="4839930" y="899999"/>
            <a:ext cx="36000" cy="1440000"/>
          </a:xfrm>
          <a:prstGeom prst="rect">
            <a:avLst/>
          </a:prstGeom>
          <a:solidFill>
            <a:schemeClr val="bg1">
              <a:lumMod val="85000"/>
            </a:schemeClr>
          </a:solidFill>
        </p:spPr>
        <p:txBody>
          <a:bodyPr wrap="square" rtlCol="0" anchor="ctr">
            <a:spAutoFit/>
          </a:bodyPr>
          <a:lstStyle/>
          <a:p>
            <a:pPr algn="ctr"/>
            <a:endParaRPr kumimoji="1" lang="en-US" altLang="ja-JP" sz="3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15" name="タイトル">
            <a:extLst>
              <a:ext uri="{FF2B5EF4-FFF2-40B4-BE49-F238E27FC236}">
                <a16:creationId xmlns:a16="http://schemas.microsoft.com/office/drawing/2014/main" id="{C031CF41-86CB-6A40-5061-C14CC3C02860}"/>
              </a:ext>
            </a:extLst>
          </p:cNvPr>
          <p:cNvSpPr txBox="1"/>
          <p:nvPr/>
        </p:nvSpPr>
        <p:spPr>
          <a:xfrm>
            <a:off x="4875931" y="855409"/>
            <a:ext cx="3908070" cy="324000"/>
          </a:xfrm>
          <a:prstGeom prst="rect">
            <a:avLst/>
          </a:prstGeom>
          <a:noFill/>
        </p:spPr>
        <p:txBody>
          <a:bodyPr wrap="none" rtlCol="0" anchor="ctr">
            <a:noAutofit/>
          </a:bodyPr>
          <a:lstStyle/>
          <a:p>
            <a:pPr algn="ctr"/>
            <a:r>
              <a:rPr kumimoji="1" lang="en-US" altLang="ja-JP" sz="1200" b="1" spc="300" dirty="0">
                <a:solidFill>
                  <a:schemeClr val="tx1">
                    <a:lumMod val="50000"/>
                    <a:lumOff val="50000"/>
                  </a:schemeClr>
                </a:solidFill>
                <a:latin typeface="ＭＳ Ｐゴシック" panose="020B0600070205080204" pitchFamily="50" charset="-128"/>
                <a:ea typeface="ＭＳ Ｐゴシック" panose="020B0600070205080204" pitchFamily="50" charset="-128"/>
              </a:rPr>
              <a:t>- </a:t>
            </a:r>
            <a:r>
              <a:rPr kumimoji="1" lang="ja-JP" altLang="en-US" sz="1200" b="1" spc="300" dirty="0">
                <a:solidFill>
                  <a:schemeClr val="tx1">
                    <a:lumMod val="50000"/>
                    <a:lumOff val="50000"/>
                  </a:schemeClr>
                </a:solidFill>
                <a:latin typeface="ＭＳ Ｐゴシック" panose="020B0600070205080204" pitchFamily="50" charset="-128"/>
                <a:ea typeface="ＭＳ Ｐゴシック" panose="020B0600070205080204" pitchFamily="50" charset="-128"/>
              </a:rPr>
              <a:t>概要 </a:t>
            </a:r>
            <a:r>
              <a:rPr kumimoji="1" lang="en-US" altLang="ja-JP" sz="1200" b="1" spc="300" dirty="0">
                <a:solidFill>
                  <a:schemeClr val="tx1">
                    <a:lumMod val="50000"/>
                    <a:lumOff val="50000"/>
                  </a:schemeClr>
                </a:solidFill>
                <a:latin typeface="ＭＳ Ｐゴシック" panose="020B0600070205080204" pitchFamily="50" charset="-128"/>
                <a:ea typeface="ＭＳ Ｐゴシック" panose="020B0600070205080204" pitchFamily="50" charset="-128"/>
              </a:rPr>
              <a:t>-</a:t>
            </a:r>
          </a:p>
        </p:txBody>
      </p:sp>
      <p:sp>
        <p:nvSpPr>
          <p:cNvPr id="16" name="テキスト">
            <a:extLst>
              <a:ext uri="{FF2B5EF4-FFF2-40B4-BE49-F238E27FC236}">
                <a16:creationId xmlns:a16="http://schemas.microsoft.com/office/drawing/2014/main" id="{9974FDBC-5007-705C-A923-896E9C5CFBAB}"/>
              </a:ext>
            </a:extLst>
          </p:cNvPr>
          <p:cNvSpPr txBox="1"/>
          <p:nvPr/>
        </p:nvSpPr>
        <p:spPr>
          <a:xfrm>
            <a:off x="4875931" y="1311632"/>
            <a:ext cx="3908070" cy="461665"/>
          </a:xfrm>
          <a:prstGeom prst="rect">
            <a:avLst/>
          </a:prstGeom>
          <a:noFill/>
          <a:ln w="38100">
            <a:noFill/>
          </a:ln>
        </p:spPr>
        <p:txBody>
          <a:bodyPr wrap="square" rtlCol="0">
            <a:spAutoFit/>
          </a:bodyPr>
          <a:lstStyle/>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自然な地形を生成するツール、凹凸具合の調整可能。</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パーリンノイズという技術を使用。</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2" name="テキスト">
            <a:extLst>
              <a:ext uri="{FF2B5EF4-FFF2-40B4-BE49-F238E27FC236}">
                <a16:creationId xmlns:a16="http://schemas.microsoft.com/office/drawing/2014/main" id="{B66F89E3-F553-8512-03E1-A3C47128807D}"/>
              </a:ext>
            </a:extLst>
          </p:cNvPr>
          <p:cNvSpPr txBox="1"/>
          <p:nvPr/>
        </p:nvSpPr>
        <p:spPr>
          <a:xfrm>
            <a:off x="360000" y="2880000"/>
            <a:ext cx="4461478" cy="646331"/>
          </a:xfrm>
          <a:prstGeom prst="rect">
            <a:avLst/>
          </a:prstGeom>
          <a:noFill/>
          <a:ln w="38100">
            <a:noFill/>
          </a:ln>
        </p:spPr>
        <p:txBody>
          <a:bodyPr wrap="none" rtlCol="0">
            <a:spAutoFit/>
          </a:bodyPr>
          <a:lstStyle/>
          <a:p>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ゲーム制作の息抜きで挑戦した地形生成。</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あらかじめ処理を実装することで今後の制作で必要になった場合、</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すぐに使用できるよう心掛けました。</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4" name="テキスト">
            <a:extLst>
              <a:ext uri="{FF2B5EF4-FFF2-40B4-BE49-F238E27FC236}">
                <a16:creationId xmlns:a16="http://schemas.microsoft.com/office/drawing/2014/main" id="{59C3BBBE-41A5-58CA-CE81-FC3D2BD6B8B0}"/>
              </a:ext>
            </a:extLst>
          </p:cNvPr>
          <p:cNvSpPr txBox="1"/>
          <p:nvPr/>
        </p:nvSpPr>
        <p:spPr>
          <a:xfrm>
            <a:off x="4865325" y="2668392"/>
            <a:ext cx="3929281" cy="2062103"/>
          </a:xfrm>
          <a:prstGeom prst="rect">
            <a:avLst/>
          </a:prstGeom>
          <a:noFill/>
          <a:ln w="38100">
            <a:noFill/>
          </a:ln>
        </p:spPr>
        <p:txBody>
          <a:bodyPr wrap="none" rtlCol="0">
            <a:spAutoFit/>
          </a:bodyPr>
          <a:lstStyle/>
          <a:p>
            <a:r>
              <a:rPr lang="fr-FR" altLang="ja-JP" sz="800" dirty="0">
                <a:solidFill>
                  <a:srgbClr val="0000FF"/>
                </a:solidFill>
                <a:latin typeface="ＭＳ ゴシック" panose="020B0609070205080204" pitchFamily="49" charset="-128"/>
                <a:ea typeface="ＭＳ ゴシック" panose="020B0609070205080204" pitchFamily="49" charset="-128"/>
              </a:rPr>
              <a:t>double</a:t>
            </a:r>
            <a:r>
              <a:rPr lang="fr-FR" altLang="ja-JP" sz="800" dirty="0">
                <a:solidFill>
                  <a:srgbClr val="000000"/>
                </a:solidFill>
                <a:latin typeface="ＭＳ ゴシック" panose="020B0609070205080204" pitchFamily="49" charset="-128"/>
                <a:ea typeface="ＭＳ ゴシック" panose="020B0609070205080204" pitchFamily="49" charset="-128"/>
              </a:rPr>
              <a:t> </a:t>
            </a:r>
            <a:r>
              <a:rPr lang="fr-FR" altLang="ja-JP" sz="800" dirty="0">
                <a:solidFill>
                  <a:srgbClr val="2B91AF"/>
                </a:solidFill>
                <a:latin typeface="ＭＳ ゴシック" panose="020B0609070205080204" pitchFamily="49" charset="-128"/>
                <a:ea typeface="ＭＳ ゴシック" panose="020B0609070205080204" pitchFamily="49" charset="-128"/>
              </a:rPr>
              <a:t>PerlinNoise</a:t>
            </a:r>
            <a:r>
              <a:rPr lang="fr-FR" altLang="ja-JP" sz="800" dirty="0">
                <a:solidFill>
                  <a:srgbClr val="000000"/>
                </a:solidFill>
                <a:latin typeface="ＭＳ ゴシック" panose="020B0609070205080204" pitchFamily="49" charset="-128"/>
                <a:ea typeface="ＭＳ ゴシック" panose="020B0609070205080204" pitchFamily="49" charset="-128"/>
              </a:rPr>
              <a:t>::noise(</a:t>
            </a:r>
            <a:r>
              <a:rPr lang="fr-FR" altLang="ja-JP" sz="800" dirty="0">
                <a:solidFill>
                  <a:srgbClr val="0000FF"/>
                </a:solidFill>
                <a:latin typeface="ＭＳ ゴシック" panose="020B0609070205080204" pitchFamily="49" charset="-128"/>
                <a:ea typeface="ＭＳ ゴシック" panose="020B0609070205080204" pitchFamily="49" charset="-128"/>
              </a:rPr>
              <a:t>double</a:t>
            </a:r>
            <a:r>
              <a:rPr lang="fr-FR" altLang="ja-JP" sz="800" dirty="0">
                <a:solidFill>
                  <a:srgbClr val="000000"/>
                </a:solidFill>
                <a:latin typeface="ＭＳ ゴシック" panose="020B0609070205080204" pitchFamily="49" charset="-128"/>
                <a:ea typeface="ＭＳ ゴシック" panose="020B0609070205080204" pitchFamily="49" charset="-128"/>
              </a:rPr>
              <a:t> </a:t>
            </a:r>
            <a:r>
              <a:rPr lang="fr-FR" altLang="ja-JP" sz="800" dirty="0">
                <a:solidFill>
                  <a:srgbClr val="808080"/>
                </a:solidFill>
                <a:latin typeface="ＭＳ ゴシック" panose="020B0609070205080204" pitchFamily="49" charset="-128"/>
                <a:ea typeface="ＭＳ ゴシック" panose="020B0609070205080204" pitchFamily="49" charset="-128"/>
              </a:rPr>
              <a:t>x</a:t>
            </a:r>
            <a:r>
              <a:rPr lang="fr-FR" altLang="ja-JP" sz="800" dirty="0">
                <a:solidFill>
                  <a:srgbClr val="000000"/>
                </a:solidFill>
                <a:latin typeface="ＭＳ ゴシック" panose="020B0609070205080204" pitchFamily="49" charset="-128"/>
                <a:ea typeface="ＭＳ ゴシック" panose="020B0609070205080204" pitchFamily="49" charset="-128"/>
              </a:rPr>
              <a:t>, </a:t>
            </a:r>
            <a:r>
              <a:rPr lang="fr-FR" altLang="ja-JP" sz="800" dirty="0">
                <a:solidFill>
                  <a:srgbClr val="0000FF"/>
                </a:solidFill>
                <a:latin typeface="ＭＳ ゴシック" panose="020B0609070205080204" pitchFamily="49" charset="-128"/>
                <a:ea typeface="ＭＳ ゴシック" panose="020B0609070205080204" pitchFamily="49" charset="-128"/>
              </a:rPr>
              <a:t>double</a:t>
            </a:r>
            <a:r>
              <a:rPr lang="fr-FR" altLang="ja-JP" sz="800" dirty="0">
                <a:solidFill>
                  <a:srgbClr val="000000"/>
                </a:solidFill>
                <a:latin typeface="ＭＳ ゴシック" panose="020B0609070205080204" pitchFamily="49" charset="-128"/>
                <a:ea typeface="ＭＳ ゴシック" panose="020B0609070205080204" pitchFamily="49" charset="-128"/>
              </a:rPr>
              <a:t> </a:t>
            </a:r>
            <a:r>
              <a:rPr lang="fr-FR" altLang="ja-JP" sz="800" dirty="0">
                <a:solidFill>
                  <a:srgbClr val="808080"/>
                </a:solidFill>
                <a:latin typeface="ＭＳ ゴシック" panose="020B0609070205080204" pitchFamily="49" charset="-128"/>
                <a:ea typeface="ＭＳ ゴシック" panose="020B0609070205080204" pitchFamily="49" charset="-128"/>
              </a:rPr>
              <a:t>y</a:t>
            </a:r>
            <a:r>
              <a:rPr lang="fr-FR" altLang="ja-JP" sz="800" dirty="0">
                <a:solidFill>
                  <a:srgbClr val="000000"/>
                </a:solidFill>
                <a:latin typeface="ＭＳ ゴシック" panose="020B0609070205080204" pitchFamily="49" charset="-128"/>
                <a:ea typeface="ＭＳ ゴシック" panose="020B0609070205080204" pitchFamily="49" charset="-128"/>
              </a:rPr>
              <a:t>) </a:t>
            </a:r>
            <a:r>
              <a:rPr lang="fr-FR" altLang="ja-JP" sz="800" dirty="0">
                <a:solidFill>
                  <a:srgbClr val="0000FF"/>
                </a:solidFill>
                <a:latin typeface="ＭＳ ゴシック" panose="020B0609070205080204" pitchFamily="49" charset="-128"/>
                <a:ea typeface="ＭＳ ゴシック" panose="020B0609070205080204" pitchFamily="49" charset="-128"/>
              </a:rPr>
              <a:t>const</a:t>
            </a:r>
            <a:r>
              <a:rPr lang="fr-FR" altLang="ja-JP" sz="800" dirty="0">
                <a:solidFill>
                  <a:srgbClr val="000000"/>
                </a:solidFill>
                <a:latin typeface="ＭＳ ゴシック" panose="020B0609070205080204" pitchFamily="49" charset="-128"/>
                <a:ea typeface="ＭＳ ゴシック" panose="020B0609070205080204" pitchFamily="49" charset="-128"/>
              </a:rPr>
              <a:t> {</a:t>
            </a: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0000FF"/>
                </a:solidFill>
                <a:latin typeface="ＭＳ ゴシック" panose="020B0609070205080204" pitchFamily="49" charset="-128"/>
                <a:ea typeface="ＭＳ ゴシック" panose="020B0609070205080204" pitchFamily="49" charset="-128"/>
              </a:rPr>
              <a:t>int</a:t>
            </a:r>
            <a:r>
              <a:rPr lang="en-US" altLang="ja-JP" sz="800" dirty="0">
                <a:solidFill>
                  <a:srgbClr val="000000"/>
                </a:solidFill>
                <a:latin typeface="ＭＳ ゴシック" panose="020B0609070205080204" pitchFamily="49" charset="-128"/>
                <a:ea typeface="ＭＳ ゴシック" panose="020B0609070205080204" pitchFamily="49" charset="-128"/>
              </a:rPr>
              <a:t> X = </a:t>
            </a:r>
            <a:r>
              <a:rPr lang="en-US" altLang="ja-JP" sz="800" dirty="0" err="1">
                <a:solidFill>
                  <a:srgbClr val="0000FF"/>
                </a:solidFill>
                <a:latin typeface="ＭＳ ゴシック" panose="020B0609070205080204" pitchFamily="49" charset="-128"/>
                <a:ea typeface="ＭＳ ゴシック" panose="020B0609070205080204" pitchFamily="49" charset="-128"/>
              </a:rPr>
              <a:t>static_cast</a:t>
            </a:r>
            <a:r>
              <a:rPr lang="en-US" altLang="ja-JP" sz="800" dirty="0">
                <a:solidFill>
                  <a:srgbClr val="000000"/>
                </a:solidFill>
                <a:latin typeface="ＭＳ ゴシック" panose="020B0609070205080204" pitchFamily="49" charset="-128"/>
                <a:ea typeface="ＭＳ ゴシック" panose="020B0609070205080204" pitchFamily="49" charset="-128"/>
              </a:rPr>
              <a:t>&lt;</a:t>
            </a:r>
            <a:r>
              <a:rPr lang="en-US" altLang="ja-JP" sz="800" dirty="0">
                <a:solidFill>
                  <a:srgbClr val="0000FF"/>
                </a:solidFill>
                <a:latin typeface="ＭＳ ゴシック" panose="020B0609070205080204" pitchFamily="49" charset="-128"/>
                <a:ea typeface="ＭＳ ゴシック" panose="020B0609070205080204" pitchFamily="49" charset="-128"/>
              </a:rPr>
              <a:t>int</a:t>
            </a:r>
            <a:r>
              <a:rPr lang="en-US" altLang="ja-JP" sz="800" dirty="0">
                <a:solidFill>
                  <a:srgbClr val="000000"/>
                </a:solidFill>
                <a:latin typeface="ＭＳ ゴシック" panose="020B0609070205080204" pitchFamily="49" charset="-128"/>
                <a:ea typeface="ＭＳ ゴシック" panose="020B0609070205080204" pitchFamily="49" charset="-128"/>
              </a:rPr>
              <a:t>&gt;(std::floor(</a:t>
            </a:r>
            <a:r>
              <a:rPr lang="en-US" altLang="ja-JP" sz="800" dirty="0">
                <a:solidFill>
                  <a:srgbClr val="808080"/>
                </a:solidFill>
                <a:latin typeface="ＭＳ ゴシック" panose="020B0609070205080204" pitchFamily="49" charset="-128"/>
                <a:ea typeface="ＭＳ ゴシック" panose="020B0609070205080204" pitchFamily="49" charset="-128"/>
              </a:rPr>
              <a:t>x</a:t>
            </a:r>
            <a:r>
              <a:rPr lang="en-US" altLang="ja-JP" sz="800" dirty="0">
                <a:solidFill>
                  <a:srgbClr val="000000"/>
                </a:solidFill>
                <a:latin typeface="ＭＳ ゴシック" panose="020B0609070205080204" pitchFamily="49" charset="-128"/>
                <a:ea typeface="ＭＳ ゴシック" panose="020B0609070205080204" pitchFamily="49" charset="-128"/>
              </a:rPr>
              <a:t>)) &amp; 255;</a:t>
            </a: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0000FF"/>
                </a:solidFill>
                <a:latin typeface="ＭＳ ゴシック" panose="020B0609070205080204" pitchFamily="49" charset="-128"/>
                <a:ea typeface="ＭＳ ゴシック" panose="020B0609070205080204" pitchFamily="49" charset="-128"/>
              </a:rPr>
              <a:t>int</a:t>
            </a:r>
            <a:r>
              <a:rPr lang="en-US" altLang="ja-JP" sz="800" dirty="0">
                <a:solidFill>
                  <a:srgbClr val="000000"/>
                </a:solidFill>
                <a:latin typeface="ＭＳ ゴシック" panose="020B0609070205080204" pitchFamily="49" charset="-128"/>
                <a:ea typeface="ＭＳ ゴシック" panose="020B0609070205080204" pitchFamily="49" charset="-128"/>
              </a:rPr>
              <a:t> Y = </a:t>
            </a:r>
            <a:r>
              <a:rPr lang="en-US" altLang="ja-JP" sz="800" dirty="0" err="1">
                <a:solidFill>
                  <a:srgbClr val="0000FF"/>
                </a:solidFill>
                <a:latin typeface="ＭＳ ゴシック" panose="020B0609070205080204" pitchFamily="49" charset="-128"/>
                <a:ea typeface="ＭＳ ゴシック" panose="020B0609070205080204" pitchFamily="49" charset="-128"/>
              </a:rPr>
              <a:t>static_cast</a:t>
            </a:r>
            <a:r>
              <a:rPr lang="en-US" altLang="ja-JP" sz="800" dirty="0">
                <a:solidFill>
                  <a:srgbClr val="000000"/>
                </a:solidFill>
                <a:latin typeface="ＭＳ ゴシック" panose="020B0609070205080204" pitchFamily="49" charset="-128"/>
                <a:ea typeface="ＭＳ ゴシック" panose="020B0609070205080204" pitchFamily="49" charset="-128"/>
              </a:rPr>
              <a:t>&lt;</a:t>
            </a:r>
            <a:r>
              <a:rPr lang="en-US" altLang="ja-JP" sz="800" dirty="0">
                <a:solidFill>
                  <a:srgbClr val="0000FF"/>
                </a:solidFill>
                <a:latin typeface="ＭＳ ゴシック" panose="020B0609070205080204" pitchFamily="49" charset="-128"/>
                <a:ea typeface="ＭＳ ゴシック" panose="020B0609070205080204" pitchFamily="49" charset="-128"/>
              </a:rPr>
              <a:t>int</a:t>
            </a:r>
            <a:r>
              <a:rPr lang="en-US" altLang="ja-JP" sz="800" dirty="0">
                <a:solidFill>
                  <a:srgbClr val="000000"/>
                </a:solidFill>
                <a:latin typeface="ＭＳ ゴシック" panose="020B0609070205080204" pitchFamily="49" charset="-128"/>
                <a:ea typeface="ＭＳ ゴシック" panose="020B0609070205080204" pitchFamily="49" charset="-128"/>
              </a:rPr>
              <a:t>&gt;(std::floor(</a:t>
            </a:r>
            <a:r>
              <a:rPr lang="en-US" altLang="ja-JP" sz="800" dirty="0">
                <a:solidFill>
                  <a:srgbClr val="808080"/>
                </a:solidFill>
                <a:latin typeface="ＭＳ ゴシック" panose="020B0609070205080204" pitchFamily="49" charset="-128"/>
                <a:ea typeface="ＭＳ ゴシック" panose="020B0609070205080204" pitchFamily="49" charset="-128"/>
              </a:rPr>
              <a:t>y</a:t>
            </a:r>
            <a:r>
              <a:rPr lang="en-US" altLang="ja-JP" sz="800" dirty="0">
                <a:solidFill>
                  <a:srgbClr val="000000"/>
                </a:solidFill>
                <a:latin typeface="ＭＳ ゴシック" panose="020B0609070205080204" pitchFamily="49" charset="-128"/>
                <a:ea typeface="ＭＳ ゴシック" panose="020B0609070205080204" pitchFamily="49" charset="-128"/>
              </a:rPr>
              <a:t>)) &amp; 255;</a:t>
            </a:r>
          </a:p>
          <a:p>
            <a:endParaRPr lang="ja-JP" altLang="en-US" sz="800" dirty="0">
              <a:solidFill>
                <a:srgbClr val="000000"/>
              </a:solidFill>
              <a:latin typeface="ＭＳ ゴシック" panose="020B0609070205080204" pitchFamily="49" charset="-128"/>
              <a:ea typeface="ＭＳ ゴシック" panose="020B0609070205080204" pitchFamily="49" charset="-128"/>
            </a:endParaRP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808080"/>
                </a:solidFill>
                <a:latin typeface="ＭＳ ゴシック" panose="020B0609070205080204" pitchFamily="49" charset="-128"/>
                <a:ea typeface="ＭＳ ゴシック" panose="020B0609070205080204" pitchFamily="49" charset="-128"/>
              </a:rPr>
              <a:t>x</a:t>
            </a:r>
            <a:r>
              <a:rPr lang="en-US" altLang="ja-JP" sz="800" dirty="0">
                <a:solidFill>
                  <a:srgbClr val="000000"/>
                </a:solidFill>
                <a:latin typeface="ＭＳ ゴシック" panose="020B0609070205080204" pitchFamily="49" charset="-128"/>
                <a:ea typeface="ＭＳ ゴシック" panose="020B0609070205080204" pitchFamily="49" charset="-128"/>
              </a:rPr>
              <a:t> -= std::floor(</a:t>
            </a:r>
            <a:r>
              <a:rPr lang="en-US" altLang="ja-JP" sz="800" dirty="0">
                <a:solidFill>
                  <a:srgbClr val="808080"/>
                </a:solidFill>
                <a:latin typeface="ＭＳ ゴシック" panose="020B0609070205080204" pitchFamily="49" charset="-128"/>
                <a:ea typeface="ＭＳ ゴシック" panose="020B0609070205080204" pitchFamily="49" charset="-128"/>
              </a:rPr>
              <a:t>x</a:t>
            </a:r>
            <a:r>
              <a:rPr lang="en-US" altLang="ja-JP" sz="800" dirty="0">
                <a:solidFill>
                  <a:srgbClr val="000000"/>
                </a:solidFill>
                <a:latin typeface="ＭＳ ゴシック" panose="020B0609070205080204" pitchFamily="49" charset="-128"/>
                <a:ea typeface="ＭＳ ゴシック" panose="020B0609070205080204" pitchFamily="49" charset="-128"/>
              </a:rPr>
              <a:t>);</a:t>
            </a: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808080"/>
                </a:solidFill>
                <a:latin typeface="ＭＳ ゴシック" panose="020B0609070205080204" pitchFamily="49" charset="-128"/>
                <a:ea typeface="ＭＳ ゴシック" panose="020B0609070205080204" pitchFamily="49" charset="-128"/>
              </a:rPr>
              <a:t>y</a:t>
            </a:r>
            <a:r>
              <a:rPr lang="en-US" altLang="ja-JP" sz="800" dirty="0">
                <a:solidFill>
                  <a:srgbClr val="000000"/>
                </a:solidFill>
                <a:latin typeface="ＭＳ ゴシック" panose="020B0609070205080204" pitchFamily="49" charset="-128"/>
                <a:ea typeface="ＭＳ ゴシック" panose="020B0609070205080204" pitchFamily="49" charset="-128"/>
              </a:rPr>
              <a:t> -= std::floor(</a:t>
            </a:r>
            <a:r>
              <a:rPr lang="en-US" altLang="ja-JP" sz="800" dirty="0">
                <a:solidFill>
                  <a:srgbClr val="808080"/>
                </a:solidFill>
                <a:latin typeface="ＭＳ ゴシック" panose="020B0609070205080204" pitchFamily="49" charset="-128"/>
                <a:ea typeface="ＭＳ ゴシック" panose="020B0609070205080204" pitchFamily="49" charset="-128"/>
              </a:rPr>
              <a:t>y</a:t>
            </a:r>
            <a:r>
              <a:rPr lang="en-US" altLang="ja-JP" sz="800" dirty="0">
                <a:solidFill>
                  <a:srgbClr val="000000"/>
                </a:solidFill>
                <a:latin typeface="ＭＳ ゴシック" panose="020B0609070205080204" pitchFamily="49" charset="-128"/>
                <a:ea typeface="ＭＳ ゴシック" panose="020B0609070205080204" pitchFamily="49" charset="-128"/>
              </a:rPr>
              <a:t>);</a:t>
            </a:r>
          </a:p>
          <a:p>
            <a:endParaRPr lang="ja-JP" altLang="en-US" sz="800" dirty="0">
              <a:solidFill>
                <a:srgbClr val="000000"/>
              </a:solidFill>
              <a:latin typeface="ＭＳ ゴシック" panose="020B0609070205080204" pitchFamily="49" charset="-128"/>
              <a:ea typeface="ＭＳ ゴシック" panose="020B0609070205080204" pitchFamily="49" charset="-128"/>
            </a:endParaRP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0000FF"/>
                </a:solidFill>
                <a:latin typeface="ＭＳ ゴシック" panose="020B0609070205080204" pitchFamily="49" charset="-128"/>
                <a:ea typeface="ＭＳ ゴシック" panose="020B0609070205080204" pitchFamily="49" charset="-128"/>
              </a:rPr>
              <a:t>double</a:t>
            </a:r>
            <a:r>
              <a:rPr lang="en-US" altLang="ja-JP" sz="800" dirty="0">
                <a:solidFill>
                  <a:srgbClr val="000000"/>
                </a:solidFill>
                <a:latin typeface="ＭＳ ゴシック" panose="020B0609070205080204" pitchFamily="49" charset="-128"/>
                <a:ea typeface="ＭＳ ゴシック" panose="020B0609070205080204" pitchFamily="49" charset="-128"/>
              </a:rPr>
              <a:t> u = fade(</a:t>
            </a:r>
            <a:r>
              <a:rPr lang="en-US" altLang="ja-JP" sz="800" dirty="0">
                <a:solidFill>
                  <a:srgbClr val="808080"/>
                </a:solidFill>
                <a:latin typeface="ＭＳ ゴシック" panose="020B0609070205080204" pitchFamily="49" charset="-128"/>
                <a:ea typeface="ＭＳ ゴシック" panose="020B0609070205080204" pitchFamily="49" charset="-128"/>
              </a:rPr>
              <a:t>x</a:t>
            </a:r>
            <a:r>
              <a:rPr lang="en-US" altLang="ja-JP" sz="800" dirty="0">
                <a:solidFill>
                  <a:srgbClr val="000000"/>
                </a:solidFill>
                <a:latin typeface="ＭＳ ゴシック" panose="020B0609070205080204" pitchFamily="49" charset="-128"/>
                <a:ea typeface="ＭＳ ゴシック" panose="020B0609070205080204" pitchFamily="49" charset="-128"/>
              </a:rPr>
              <a:t>);</a:t>
            </a: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0000FF"/>
                </a:solidFill>
                <a:latin typeface="ＭＳ ゴシック" panose="020B0609070205080204" pitchFamily="49" charset="-128"/>
                <a:ea typeface="ＭＳ ゴシック" panose="020B0609070205080204" pitchFamily="49" charset="-128"/>
              </a:rPr>
              <a:t>double</a:t>
            </a:r>
            <a:r>
              <a:rPr lang="en-US" altLang="ja-JP" sz="800" dirty="0">
                <a:solidFill>
                  <a:srgbClr val="000000"/>
                </a:solidFill>
                <a:latin typeface="ＭＳ ゴシック" panose="020B0609070205080204" pitchFamily="49" charset="-128"/>
                <a:ea typeface="ＭＳ ゴシック" panose="020B0609070205080204" pitchFamily="49" charset="-128"/>
              </a:rPr>
              <a:t> v = fade(</a:t>
            </a:r>
            <a:r>
              <a:rPr lang="en-US" altLang="ja-JP" sz="800" dirty="0">
                <a:solidFill>
                  <a:srgbClr val="808080"/>
                </a:solidFill>
                <a:latin typeface="ＭＳ ゴシック" panose="020B0609070205080204" pitchFamily="49" charset="-128"/>
                <a:ea typeface="ＭＳ ゴシック" panose="020B0609070205080204" pitchFamily="49" charset="-128"/>
              </a:rPr>
              <a:t>y</a:t>
            </a:r>
            <a:r>
              <a:rPr lang="en-US" altLang="ja-JP" sz="800" dirty="0">
                <a:solidFill>
                  <a:srgbClr val="000000"/>
                </a:solidFill>
                <a:latin typeface="ＭＳ ゴシック" panose="020B0609070205080204" pitchFamily="49" charset="-128"/>
                <a:ea typeface="ＭＳ ゴシック" panose="020B0609070205080204" pitchFamily="49" charset="-128"/>
              </a:rPr>
              <a:t>);</a:t>
            </a:r>
          </a:p>
          <a:p>
            <a:endParaRPr lang="ja-JP" altLang="en-US" sz="800" dirty="0">
              <a:solidFill>
                <a:srgbClr val="000000"/>
              </a:solidFill>
              <a:latin typeface="ＭＳ ゴシック" panose="020B0609070205080204" pitchFamily="49" charset="-128"/>
              <a:ea typeface="ＭＳ ゴシック" panose="020B0609070205080204" pitchFamily="49" charset="-128"/>
            </a:endParaRPr>
          </a:p>
          <a:p>
            <a:r>
              <a:rPr lang="es-ES" altLang="ja-JP" sz="800" dirty="0">
                <a:solidFill>
                  <a:srgbClr val="000000"/>
                </a:solidFill>
                <a:latin typeface="ＭＳ ゴシック" panose="020B0609070205080204" pitchFamily="49" charset="-128"/>
                <a:ea typeface="ＭＳ ゴシック" panose="020B0609070205080204" pitchFamily="49" charset="-128"/>
              </a:rPr>
              <a:t>    </a:t>
            </a:r>
            <a:r>
              <a:rPr lang="es-ES" altLang="ja-JP" sz="800" dirty="0">
                <a:solidFill>
                  <a:srgbClr val="0000FF"/>
                </a:solidFill>
                <a:latin typeface="ＭＳ ゴシック" panose="020B0609070205080204" pitchFamily="49" charset="-128"/>
                <a:ea typeface="ＭＳ ゴシック" panose="020B0609070205080204" pitchFamily="49" charset="-128"/>
              </a:rPr>
              <a:t>int</a:t>
            </a:r>
            <a:r>
              <a:rPr lang="es-ES" altLang="ja-JP" sz="800" dirty="0">
                <a:solidFill>
                  <a:srgbClr val="000000"/>
                </a:solidFill>
                <a:latin typeface="ＭＳ ゴシック" panose="020B0609070205080204" pitchFamily="49" charset="-128"/>
                <a:ea typeface="ＭＳ ゴシック" panose="020B0609070205080204" pitchFamily="49" charset="-128"/>
              </a:rPr>
              <a:t> a = p[X] + Y;</a:t>
            </a:r>
          </a:p>
          <a:p>
            <a:r>
              <a:rPr lang="en-US" altLang="ja-JP" sz="800" dirty="0">
                <a:solidFill>
                  <a:srgbClr val="000000"/>
                </a:solidFill>
                <a:latin typeface="ＭＳ ゴシック" panose="020B0609070205080204" pitchFamily="49" charset="-128"/>
                <a:ea typeface="ＭＳ ゴシック" panose="020B0609070205080204" pitchFamily="49" charset="-128"/>
              </a:rPr>
              <a:t>    </a:t>
            </a:r>
            <a:r>
              <a:rPr lang="en-US" altLang="ja-JP" sz="800" dirty="0">
                <a:solidFill>
                  <a:srgbClr val="0000FF"/>
                </a:solidFill>
                <a:latin typeface="ＭＳ ゴシック" panose="020B0609070205080204" pitchFamily="49" charset="-128"/>
                <a:ea typeface="ＭＳ ゴシック" panose="020B0609070205080204" pitchFamily="49" charset="-128"/>
              </a:rPr>
              <a:t>int</a:t>
            </a:r>
            <a:r>
              <a:rPr lang="en-US" altLang="ja-JP" sz="800" dirty="0">
                <a:solidFill>
                  <a:srgbClr val="000000"/>
                </a:solidFill>
                <a:latin typeface="ＭＳ ゴシック" panose="020B0609070205080204" pitchFamily="49" charset="-128"/>
                <a:ea typeface="ＭＳ ゴシック" panose="020B0609070205080204" pitchFamily="49" charset="-128"/>
              </a:rPr>
              <a:t> b = p[X + 1] + Y;</a:t>
            </a:r>
          </a:p>
          <a:p>
            <a:endParaRPr lang="ja-JP" altLang="en-US" sz="800" dirty="0">
              <a:solidFill>
                <a:srgbClr val="000000"/>
              </a:solidFill>
              <a:latin typeface="ＭＳ ゴシック" panose="020B0609070205080204" pitchFamily="49" charset="-128"/>
              <a:ea typeface="ＭＳ ゴシック" panose="020B0609070205080204" pitchFamily="49" charset="-128"/>
            </a:endParaRPr>
          </a:p>
          <a:p>
            <a:r>
              <a:rPr lang="es-ES" altLang="ja-JP" sz="800" dirty="0">
                <a:solidFill>
                  <a:srgbClr val="000000"/>
                </a:solidFill>
                <a:latin typeface="ＭＳ ゴシック" panose="020B0609070205080204" pitchFamily="49" charset="-128"/>
                <a:ea typeface="ＭＳ ゴシック" panose="020B0609070205080204" pitchFamily="49" charset="-128"/>
              </a:rPr>
              <a:t>    </a:t>
            </a:r>
            <a:r>
              <a:rPr lang="es-ES" altLang="ja-JP" sz="800" dirty="0">
                <a:solidFill>
                  <a:srgbClr val="0000FF"/>
                </a:solidFill>
                <a:latin typeface="ＭＳ ゴシック" panose="020B0609070205080204" pitchFamily="49" charset="-128"/>
                <a:ea typeface="ＭＳ ゴシック" panose="020B0609070205080204" pitchFamily="49" charset="-128"/>
              </a:rPr>
              <a:t>return</a:t>
            </a:r>
            <a:r>
              <a:rPr lang="es-ES" altLang="ja-JP" sz="800" dirty="0">
                <a:solidFill>
                  <a:srgbClr val="000000"/>
                </a:solidFill>
                <a:latin typeface="ＭＳ ゴシック" panose="020B0609070205080204" pitchFamily="49" charset="-128"/>
                <a:ea typeface="ＭＳ ゴシック" panose="020B0609070205080204" pitchFamily="49" charset="-128"/>
              </a:rPr>
              <a:t> lerp(v, lerp(u, grad(p[a], </a:t>
            </a:r>
            <a:r>
              <a:rPr lang="es-ES" altLang="ja-JP" sz="800" dirty="0">
                <a:solidFill>
                  <a:srgbClr val="808080"/>
                </a:solidFill>
                <a:latin typeface="ＭＳ ゴシック" panose="020B0609070205080204" pitchFamily="49" charset="-128"/>
                <a:ea typeface="ＭＳ ゴシック" panose="020B0609070205080204" pitchFamily="49" charset="-128"/>
              </a:rPr>
              <a:t>x</a:t>
            </a:r>
            <a:r>
              <a:rPr lang="es-ES" altLang="ja-JP" sz="800" dirty="0">
                <a:solidFill>
                  <a:srgbClr val="000000"/>
                </a:solidFill>
                <a:latin typeface="ＭＳ ゴシック" panose="020B0609070205080204" pitchFamily="49" charset="-128"/>
                <a:ea typeface="ＭＳ ゴシック" panose="020B0609070205080204" pitchFamily="49" charset="-128"/>
              </a:rPr>
              <a:t>, </a:t>
            </a:r>
            <a:r>
              <a:rPr lang="es-ES" altLang="ja-JP" sz="800" dirty="0">
                <a:solidFill>
                  <a:srgbClr val="808080"/>
                </a:solidFill>
                <a:latin typeface="ＭＳ ゴシック" panose="020B0609070205080204" pitchFamily="49" charset="-128"/>
                <a:ea typeface="ＭＳ ゴシック" panose="020B0609070205080204" pitchFamily="49" charset="-128"/>
              </a:rPr>
              <a:t>y</a:t>
            </a:r>
            <a:r>
              <a:rPr lang="es-ES" altLang="ja-JP" sz="800" dirty="0">
                <a:solidFill>
                  <a:srgbClr val="000000"/>
                </a:solidFill>
                <a:latin typeface="ＭＳ ゴシック" panose="020B0609070205080204" pitchFamily="49" charset="-128"/>
                <a:ea typeface="ＭＳ ゴシック" panose="020B0609070205080204" pitchFamily="49" charset="-128"/>
              </a:rPr>
              <a:t>), grad(p[b], </a:t>
            </a:r>
            <a:r>
              <a:rPr lang="es-ES" altLang="ja-JP" sz="800" dirty="0">
                <a:solidFill>
                  <a:srgbClr val="808080"/>
                </a:solidFill>
                <a:latin typeface="ＭＳ ゴシック" panose="020B0609070205080204" pitchFamily="49" charset="-128"/>
                <a:ea typeface="ＭＳ ゴシック" panose="020B0609070205080204" pitchFamily="49" charset="-128"/>
              </a:rPr>
              <a:t>x</a:t>
            </a:r>
            <a:r>
              <a:rPr lang="es-ES" altLang="ja-JP" sz="800" dirty="0">
                <a:solidFill>
                  <a:srgbClr val="000000"/>
                </a:solidFill>
                <a:latin typeface="ＭＳ ゴシック" panose="020B0609070205080204" pitchFamily="49" charset="-128"/>
                <a:ea typeface="ＭＳ ゴシック" panose="020B0609070205080204" pitchFamily="49" charset="-128"/>
              </a:rPr>
              <a:t> - 1, </a:t>
            </a:r>
            <a:r>
              <a:rPr lang="es-ES" altLang="ja-JP" sz="800" dirty="0">
                <a:solidFill>
                  <a:srgbClr val="808080"/>
                </a:solidFill>
                <a:latin typeface="ＭＳ ゴシック" panose="020B0609070205080204" pitchFamily="49" charset="-128"/>
                <a:ea typeface="ＭＳ ゴシック" panose="020B0609070205080204" pitchFamily="49" charset="-128"/>
              </a:rPr>
              <a:t>y</a:t>
            </a:r>
            <a:r>
              <a:rPr lang="es-ES" altLang="ja-JP" sz="800" dirty="0">
                <a:solidFill>
                  <a:srgbClr val="000000"/>
                </a:solidFill>
                <a:latin typeface="ＭＳ ゴシック" panose="020B0609070205080204" pitchFamily="49" charset="-128"/>
                <a:ea typeface="ＭＳ ゴシック" panose="020B0609070205080204" pitchFamily="49" charset="-128"/>
              </a:rPr>
              <a:t>)),</a:t>
            </a:r>
          </a:p>
          <a:p>
            <a:r>
              <a:rPr lang="es-ES" altLang="ja-JP" sz="800" dirty="0">
                <a:solidFill>
                  <a:srgbClr val="000000"/>
                </a:solidFill>
                <a:latin typeface="ＭＳ ゴシック" panose="020B0609070205080204" pitchFamily="49" charset="-128"/>
                <a:ea typeface="ＭＳ ゴシック" panose="020B0609070205080204" pitchFamily="49" charset="-128"/>
              </a:rPr>
              <a:t>        lerp(u, grad(p[a + 1], </a:t>
            </a:r>
            <a:r>
              <a:rPr lang="es-ES" altLang="ja-JP" sz="800" dirty="0">
                <a:solidFill>
                  <a:srgbClr val="808080"/>
                </a:solidFill>
                <a:latin typeface="ＭＳ ゴシック" panose="020B0609070205080204" pitchFamily="49" charset="-128"/>
                <a:ea typeface="ＭＳ ゴシック" panose="020B0609070205080204" pitchFamily="49" charset="-128"/>
              </a:rPr>
              <a:t>x</a:t>
            </a:r>
            <a:r>
              <a:rPr lang="es-ES" altLang="ja-JP" sz="800" dirty="0">
                <a:solidFill>
                  <a:srgbClr val="000000"/>
                </a:solidFill>
                <a:latin typeface="ＭＳ ゴシック" panose="020B0609070205080204" pitchFamily="49" charset="-128"/>
                <a:ea typeface="ＭＳ ゴシック" panose="020B0609070205080204" pitchFamily="49" charset="-128"/>
              </a:rPr>
              <a:t>, </a:t>
            </a:r>
            <a:r>
              <a:rPr lang="es-ES" altLang="ja-JP" sz="800" dirty="0">
                <a:solidFill>
                  <a:srgbClr val="808080"/>
                </a:solidFill>
                <a:latin typeface="ＭＳ ゴシック" panose="020B0609070205080204" pitchFamily="49" charset="-128"/>
                <a:ea typeface="ＭＳ ゴシック" panose="020B0609070205080204" pitchFamily="49" charset="-128"/>
              </a:rPr>
              <a:t>y</a:t>
            </a:r>
            <a:r>
              <a:rPr lang="es-ES" altLang="ja-JP" sz="800" dirty="0">
                <a:solidFill>
                  <a:srgbClr val="000000"/>
                </a:solidFill>
                <a:latin typeface="ＭＳ ゴシック" panose="020B0609070205080204" pitchFamily="49" charset="-128"/>
                <a:ea typeface="ＭＳ ゴシック" panose="020B0609070205080204" pitchFamily="49" charset="-128"/>
              </a:rPr>
              <a:t> - 1), grad(p[b + 1], </a:t>
            </a:r>
            <a:r>
              <a:rPr lang="es-ES" altLang="ja-JP" sz="800" dirty="0">
                <a:solidFill>
                  <a:srgbClr val="808080"/>
                </a:solidFill>
                <a:latin typeface="ＭＳ ゴシック" panose="020B0609070205080204" pitchFamily="49" charset="-128"/>
                <a:ea typeface="ＭＳ ゴシック" panose="020B0609070205080204" pitchFamily="49" charset="-128"/>
              </a:rPr>
              <a:t>x</a:t>
            </a:r>
            <a:r>
              <a:rPr lang="es-ES" altLang="ja-JP" sz="800" dirty="0">
                <a:solidFill>
                  <a:srgbClr val="000000"/>
                </a:solidFill>
                <a:latin typeface="ＭＳ ゴシック" panose="020B0609070205080204" pitchFamily="49" charset="-128"/>
                <a:ea typeface="ＭＳ ゴシック" panose="020B0609070205080204" pitchFamily="49" charset="-128"/>
              </a:rPr>
              <a:t> - 1, </a:t>
            </a:r>
            <a:r>
              <a:rPr lang="es-ES" altLang="ja-JP" sz="800" dirty="0">
                <a:solidFill>
                  <a:srgbClr val="808080"/>
                </a:solidFill>
                <a:latin typeface="ＭＳ ゴシック" panose="020B0609070205080204" pitchFamily="49" charset="-128"/>
                <a:ea typeface="ＭＳ ゴシック" panose="020B0609070205080204" pitchFamily="49" charset="-128"/>
              </a:rPr>
              <a:t>y</a:t>
            </a:r>
            <a:r>
              <a:rPr lang="es-ES" altLang="ja-JP" sz="800" dirty="0">
                <a:solidFill>
                  <a:srgbClr val="000000"/>
                </a:solidFill>
                <a:latin typeface="ＭＳ ゴシック" panose="020B0609070205080204" pitchFamily="49" charset="-128"/>
                <a:ea typeface="ＭＳ ゴシック" panose="020B0609070205080204" pitchFamily="49" charset="-128"/>
              </a:rPr>
              <a:t> - 1)));</a:t>
            </a:r>
          </a:p>
          <a:p>
            <a:r>
              <a:rPr lang="en-US" altLang="ja-JP" sz="800" dirty="0">
                <a:solidFill>
                  <a:srgbClr val="000000"/>
                </a:solidFill>
                <a:latin typeface="ＭＳ ゴシック" panose="020B0609070205080204" pitchFamily="49" charset="-128"/>
                <a:ea typeface="ＭＳ ゴシック" panose="020B0609070205080204" pitchFamily="49" charset="-128"/>
              </a:rPr>
              <a:t>}</a:t>
            </a:r>
            <a:endParaRPr kumimoji="1" lang="en-US" altLang="ja-JP" sz="8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5" name="テキスト">
            <a:extLst>
              <a:ext uri="{FF2B5EF4-FFF2-40B4-BE49-F238E27FC236}">
                <a16:creationId xmlns:a16="http://schemas.microsoft.com/office/drawing/2014/main" id="{E044E38E-4DD2-C8C3-376D-F32380EDB66A}"/>
              </a:ext>
            </a:extLst>
          </p:cNvPr>
          <p:cNvSpPr txBox="1"/>
          <p:nvPr/>
        </p:nvSpPr>
        <p:spPr>
          <a:xfrm>
            <a:off x="360000" y="4097818"/>
            <a:ext cx="4565673" cy="646331"/>
          </a:xfrm>
          <a:prstGeom prst="rect">
            <a:avLst/>
          </a:prstGeom>
          <a:noFill/>
          <a:ln w="38100">
            <a:noFill/>
          </a:ln>
        </p:spPr>
        <p:txBody>
          <a:bodyPr wrap="none" rtlCol="0">
            <a:spAutoFit/>
          </a:bodyPr>
          <a:lstStyle/>
          <a:p>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まず初めに通常の乱数を用いて制作したものの、</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ブロックの場所はバラバラで、地形とは呼べませんでした。</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乱数について調べていく中で</a:t>
            </a:r>
            <a:r>
              <a:rPr kumimoji="1" lang="ja-JP" altLang="en-US" sz="1200" dirty="0">
                <a:solidFill>
                  <a:srgbClr val="FF7C80"/>
                </a:solidFill>
                <a:latin typeface="ＭＳ Ｐゴシック" panose="020B0600070205080204" pitchFamily="50" charset="-128"/>
                <a:ea typeface="ＭＳ Ｐゴシック" panose="020B0600070205080204" pitchFamily="50" charset="-128"/>
              </a:rPr>
              <a:t>パーリンノイズ</a:t>
            </a:r>
            <a:r>
              <a:rPr kumimoji="1" lang="ja-JP" altLang="en-US" sz="1200" dirty="0">
                <a:solidFill>
                  <a:schemeClr val="bg1">
                    <a:lumMod val="50000"/>
                  </a:schemeClr>
                </a:solidFill>
                <a:latin typeface="ＭＳ Ｐゴシック" panose="020B0600070205080204" pitchFamily="50" charset="-128"/>
                <a:ea typeface="ＭＳ Ｐゴシック" panose="020B0600070205080204" pitchFamily="50" charset="-128"/>
              </a:rPr>
              <a:t>という技術を知りました。</a:t>
            </a:r>
            <a:endParaRPr kumimoji="1" lang="en-US" altLang="ja-JP" sz="12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6" name="テキスト">
            <a:extLst>
              <a:ext uri="{FF2B5EF4-FFF2-40B4-BE49-F238E27FC236}">
                <a16:creationId xmlns:a16="http://schemas.microsoft.com/office/drawing/2014/main" id="{849893BC-A56D-B04E-C777-2613607A51E4}"/>
              </a:ext>
            </a:extLst>
          </p:cNvPr>
          <p:cNvSpPr txBox="1"/>
          <p:nvPr/>
        </p:nvSpPr>
        <p:spPr>
          <a:xfrm>
            <a:off x="4865325" y="2503420"/>
            <a:ext cx="891591" cy="230832"/>
          </a:xfrm>
          <a:prstGeom prst="rect">
            <a:avLst/>
          </a:prstGeom>
          <a:noFill/>
          <a:ln w="38100">
            <a:noFill/>
          </a:ln>
        </p:spPr>
        <p:txBody>
          <a:bodyPr wrap="none" rtlCol="0">
            <a:spAutoFit/>
          </a:bodyPr>
          <a:lstStyle/>
          <a:p>
            <a:r>
              <a:rPr kumimoji="1" lang="ja-JP" altLang="en-US" sz="900" dirty="0">
                <a:solidFill>
                  <a:schemeClr val="bg1">
                    <a:lumMod val="50000"/>
                  </a:schemeClr>
                </a:solidFill>
                <a:latin typeface="ＭＳ Ｐゴシック" panose="020B0600070205080204" pitchFamily="50" charset="-128"/>
                <a:ea typeface="ＭＳ Ｐゴシック" panose="020B0600070205080204" pitchFamily="50" charset="-128"/>
              </a:rPr>
              <a:t>ソースコード▼</a:t>
            </a:r>
            <a:endParaRPr kumimoji="1" lang="en-US" altLang="ja-JP" sz="9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
        <p:nvSpPr>
          <p:cNvPr id="7" name="フリーフォーム: 図形 6">
            <a:extLst>
              <a:ext uri="{FF2B5EF4-FFF2-40B4-BE49-F238E27FC236}">
                <a16:creationId xmlns:a16="http://schemas.microsoft.com/office/drawing/2014/main" id="{4A24B8F0-F83C-0AE9-03B1-489A6F9A1582}"/>
              </a:ext>
            </a:extLst>
          </p:cNvPr>
          <p:cNvSpPr/>
          <p:nvPr/>
        </p:nvSpPr>
        <p:spPr>
          <a:xfrm>
            <a:off x="627017" y="5220789"/>
            <a:ext cx="3566160" cy="766354"/>
          </a:xfrm>
          <a:custGeom>
            <a:avLst/>
            <a:gdLst>
              <a:gd name="connsiteX0" fmla="*/ 0 w 5560432"/>
              <a:gd name="connsiteY0" fmla="*/ 731520 h 766354"/>
              <a:gd name="connsiteX1" fmla="*/ 43543 w 5560432"/>
              <a:gd name="connsiteY1" fmla="*/ 744582 h 766354"/>
              <a:gd name="connsiteX2" fmla="*/ 69669 w 5560432"/>
              <a:gd name="connsiteY2" fmla="*/ 757645 h 766354"/>
              <a:gd name="connsiteX3" fmla="*/ 148046 w 5560432"/>
              <a:gd name="connsiteY3" fmla="*/ 766354 h 766354"/>
              <a:gd name="connsiteX4" fmla="*/ 304800 w 5560432"/>
              <a:gd name="connsiteY4" fmla="*/ 731520 h 766354"/>
              <a:gd name="connsiteX5" fmla="*/ 409303 w 5560432"/>
              <a:gd name="connsiteY5" fmla="*/ 709748 h 766354"/>
              <a:gd name="connsiteX6" fmla="*/ 483326 w 5560432"/>
              <a:gd name="connsiteY6" fmla="*/ 622662 h 766354"/>
              <a:gd name="connsiteX7" fmla="*/ 531223 w 5560432"/>
              <a:gd name="connsiteY7" fmla="*/ 509451 h 766354"/>
              <a:gd name="connsiteX8" fmla="*/ 627017 w 5560432"/>
              <a:gd name="connsiteY8" fmla="*/ 339634 h 766354"/>
              <a:gd name="connsiteX9" fmla="*/ 705394 w 5560432"/>
              <a:gd name="connsiteY9" fmla="*/ 252548 h 766354"/>
              <a:gd name="connsiteX10" fmla="*/ 762000 w 5560432"/>
              <a:gd name="connsiteY10" fmla="*/ 213360 h 766354"/>
              <a:gd name="connsiteX11" fmla="*/ 857794 w 5560432"/>
              <a:gd name="connsiteY11" fmla="*/ 126274 h 766354"/>
              <a:gd name="connsiteX12" fmla="*/ 971006 w 5560432"/>
              <a:gd name="connsiteY12" fmla="*/ 156754 h 766354"/>
              <a:gd name="connsiteX13" fmla="*/ 1084217 w 5560432"/>
              <a:gd name="connsiteY13" fmla="*/ 217714 h 766354"/>
              <a:gd name="connsiteX14" fmla="*/ 1127760 w 5560432"/>
              <a:gd name="connsiteY14" fmla="*/ 256902 h 766354"/>
              <a:gd name="connsiteX15" fmla="*/ 1188720 w 5560432"/>
              <a:gd name="connsiteY15" fmla="*/ 283028 h 766354"/>
              <a:gd name="connsiteX16" fmla="*/ 1280160 w 5560432"/>
              <a:gd name="connsiteY16" fmla="*/ 357051 h 766354"/>
              <a:gd name="connsiteX17" fmla="*/ 1319349 w 5560432"/>
              <a:gd name="connsiteY17" fmla="*/ 396240 h 766354"/>
              <a:gd name="connsiteX18" fmla="*/ 1419497 w 5560432"/>
              <a:gd name="connsiteY18" fmla="*/ 435428 h 766354"/>
              <a:gd name="connsiteX19" fmla="*/ 1637212 w 5560432"/>
              <a:gd name="connsiteY19" fmla="*/ 492034 h 766354"/>
              <a:gd name="connsiteX20" fmla="*/ 1759132 w 5560432"/>
              <a:gd name="connsiteY20" fmla="*/ 435428 h 766354"/>
              <a:gd name="connsiteX21" fmla="*/ 1811383 w 5560432"/>
              <a:gd name="connsiteY21" fmla="*/ 396240 h 766354"/>
              <a:gd name="connsiteX22" fmla="*/ 1881052 w 5560432"/>
              <a:gd name="connsiteY22" fmla="*/ 361405 h 766354"/>
              <a:gd name="connsiteX23" fmla="*/ 2007326 w 5560432"/>
              <a:gd name="connsiteY23" fmla="*/ 274320 h 766354"/>
              <a:gd name="connsiteX24" fmla="*/ 2042160 w 5560432"/>
              <a:gd name="connsiteY24" fmla="*/ 239485 h 766354"/>
              <a:gd name="connsiteX25" fmla="*/ 2207623 w 5560432"/>
              <a:gd name="connsiteY25" fmla="*/ 113211 h 766354"/>
              <a:gd name="connsiteX26" fmla="*/ 2364377 w 5560432"/>
              <a:gd name="connsiteY26" fmla="*/ 65314 h 766354"/>
              <a:gd name="connsiteX27" fmla="*/ 2425337 w 5560432"/>
              <a:gd name="connsiteY27" fmla="*/ 21771 h 766354"/>
              <a:gd name="connsiteX28" fmla="*/ 2451463 w 5560432"/>
              <a:gd name="connsiteY28" fmla="*/ 8708 h 766354"/>
              <a:gd name="connsiteX29" fmla="*/ 2464526 w 5560432"/>
              <a:gd name="connsiteY29" fmla="*/ 0 h 766354"/>
              <a:gd name="connsiteX30" fmla="*/ 2555966 w 5560432"/>
              <a:gd name="connsiteY30" fmla="*/ 26125 h 766354"/>
              <a:gd name="connsiteX31" fmla="*/ 2586446 w 5560432"/>
              <a:gd name="connsiteY31" fmla="*/ 56605 h 766354"/>
              <a:gd name="connsiteX32" fmla="*/ 2634343 w 5560432"/>
              <a:gd name="connsiteY32" fmla="*/ 126274 h 766354"/>
              <a:gd name="connsiteX33" fmla="*/ 2660469 w 5560432"/>
              <a:gd name="connsiteY33" fmla="*/ 161108 h 766354"/>
              <a:gd name="connsiteX34" fmla="*/ 2673532 w 5560432"/>
              <a:gd name="connsiteY34" fmla="*/ 200297 h 766354"/>
              <a:gd name="connsiteX35" fmla="*/ 2686594 w 5560432"/>
              <a:gd name="connsiteY35" fmla="*/ 248194 h 766354"/>
              <a:gd name="connsiteX36" fmla="*/ 2751909 w 5560432"/>
              <a:gd name="connsiteY36" fmla="*/ 335280 h 766354"/>
              <a:gd name="connsiteX37" fmla="*/ 2782389 w 5560432"/>
              <a:gd name="connsiteY37" fmla="*/ 378822 h 766354"/>
              <a:gd name="connsiteX38" fmla="*/ 2852057 w 5560432"/>
              <a:gd name="connsiteY38" fmla="*/ 444137 h 766354"/>
              <a:gd name="connsiteX39" fmla="*/ 2917372 w 5560432"/>
              <a:gd name="connsiteY39" fmla="*/ 478971 h 766354"/>
              <a:gd name="connsiteX40" fmla="*/ 3100252 w 5560432"/>
              <a:gd name="connsiteY40" fmla="*/ 535577 h 766354"/>
              <a:gd name="connsiteX41" fmla="*/ 3257006 w 5560432"/>
              <a:gd name="connsiteY41" fmla="*/ 526868 h 766354"/>
              <a:gd name="connsiteX42" fmla="*/ 3518263 w 5560432"/>
              <a:gd name="connsiteY42" fmla="*/ 404948 h 766354"/>
              <a:gd name="connsiteX43" fmla="*/ 3688080 w 5560432"/>
              <a:gd name="connsiteY43" fmla="*/ 265611 h 766354"/>
              <a:gd name="connsiteX44" fmla="*/ 3796937 w 5560432"/>
              <a:gd name="connsiteY44" fmla="*/ 191588 h 766354"/>
              <a:gd name="connsiteX45" fmla="*/ 3827417 w 5560432"/>
              <a:gd name="connsiteY45" fmla="*/ 182880 h 766354"/>
              <a:gd name="connsiteX46" fmla="*/ 3875314 w 5560432"/>
              <a:gd name="connsiteY46" fmla="*/ 200297 h 766354"/>
              <a:gd name="connsiteX47" fmla="*/ 3979817 w 5560432"/>
              <a:gd name="connsiteY47" fmla="*/ 265611 h 766354"/>
              <a:gd name="connsiteX48" fmla="*/ 3997234 w 5560432"/>
              <a:gd name="connsiteY48" fmla="*/ 274320 h 766354"/>
              <a:gd name="connsiteX49" fmla="*/ 4005943 w 5560432"/>
              <a:gd name="connsiteY49" fmla="*/ 287382 h 766354"/>
              <a:gd name="connsiteX50" fmla="*/ 4110446 w 5560432"/>
              <a:gd name="connsiteY50" fmla="*/ 357051 h 766354"/>
              <a:gd name="connsiteX51" fmla="*/ 4188823 w 5560432"/>
              <a:gd name="connsiteY51" fmla="*/ 370114 h 766354"/>
              <a:gd name="connsiteX52" fmla="*/ 4345577 w 5560432"/>
              <a:gd name="connsiteY52" fmla="*/ 409302 h 766354"/>
              <a:gd name="connsiteX53" fmla="*/ 4367349 w 5560432"/>
              <a:gd name="connsiteY53" fmla="*/ 418011 h 766354"/>
              <a:gd name="connsiteX54" fmla="*/ 4458789 w 5560432"/>
              <a:gd name="connsiteY54" fmla="*/ 422365 h 766354"/>
              <a:gd name="connsiteX55" fmla="*/ 4672149 w 5560432"/>
              <a:gd name="connsiteY55" fmla="*/ 374468 h 766354"/>
              <a:gd name="connsiteX56" fmla="*/ 4794069 w 5560432"/>
              <a:gd name="connsiteY56" fmla="*/ 317862 h 766354"/>
              <a:gd name="connsiteX57" fmla="*/ 4889863 w 5560432"/>
              <a:gd name="connsiteY57" fmla="*/ 274320 h 766354"/>
              <a:gd name="connsiteX58" fmla="*/ 5033554 w 5560432"/>
              <a:gd name="connsiteY58" fmla="*/ 309154 h 766354"/>
              <a:gd name="connsiteX59" fmla="*/ 5233852 w 5560432"/>
              <a:gd name="connsiteY59" fmla="*/ 383177 h 766354"/>
              <a:gd name="connsiteX60" fmla="*/ 5316583 w 5560432"/>
              <a:gd name="connsiteY60" fmla="*/ 396240 h 766354"/>
              <a:gd name="connsiteX61" fmla="*/ 5477692 w 5560432"/>
              <a:gd name="connsiteY61" fmla="*/ 444137 h 766354"/>
              <a:gd name="connsiteX62" fmla="*/ 5521234 w 5560432"/>
              <a:gd name="connsiteY62" fmla="*/ 487680 h 766354"/>
              <a:gd name="connsiteX63" fmla="*/ 5551714 w 5560432"/>
              <a:gd name="connsiteY63" fmla="*/ 518160 h 766354"/>
              <a:gd name="connsiteX64" fmla="*/ 5560423 w 5560432"/>
              <a:gd name="connsiteY64" fmla="*/ 539931 h 7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560432" h="766354">
                <a:moveTo>
                  <a:pt x="0" y="731520"/>
                </a:moveTo>
                <a:cubicBezTo>
                  <a:pt x="23623" y="736244"/>
                  <a:pt x="21039" y="734353"/>
                  <a:pt x="43543" y="744582"/>
                </a:cubicBezTo>
                <a:cubicBezTo>
                  <a:pt x="52407" y="748611"/>
                  <a:pt x="60137" y="755659"/>
                  <a:pt x="69669" y="757645"/>
                </a:cubicBezTo>
                <a:cubicBezTo>
                  <a:pt x="95403" y="763006"/>
                  <a:pt x="121920" y="763451"/>
                  <a:pt x="148046" y="766354"/>
                </a:cubicBezTo>
                <a:cubicBezTo>
                  <a:pt x="257068" y="757968"/>
                  <a:pt x="154051" y="770010"/>
                  <a:pt x="304800" y="731520"/>
                </a:cubicBezTo>
                <a:cubicBezTo>
                  <a:pt x="339276" y="722717"/>
                  <a:pt x="374469" y="717005"/>
                  <a:pt x="409303" y="709748"/>
                </a:cubicBezTo>
                <a:cubicBezTo>
                  <a:pt x="436617" y="682435"/>
                  <a:pt x="465234" y="657893"/>
                  <a:pt x="483326" y="622662"/>
                </a:cubicBezTo>
                <a:cubicBezTo>
                  <a:pt x="502044" y="586212"/>
                  <a:pt x="514751" y="546970"/>
                  <a:pt x="531223" y="509451"/>
                </a:cubicBezTo>
                <a:cubicBezTo>
                  <a:pt x="554412" y="456633"/>
                  <a:pt x="591138" y="379500"/>
                  <a:pt x="627017" y="339634"/>
                </a:cubicBezTo>
                <a:cubicBezTo>
                  <a:pt x="653143" y="310605"/>
                  <a:pt x="673284" y="274778"/>
                  <a:pt x="705394" y="252548"/>
                </a:cubicBezTo>
                <a:cubicBezTo>
                  <a:pt x="724263" y="239485"/>
                  <a:pt x="743955" y="227538"/>
                  <a:pt x="762000" y="213360"/>
                </a:cubicBezTo>
                <a:cubicBezTo>
                  <a:pt x="809392" y="176123"/>
                  <a:pt x="821295" y="162773"/>
                  <a:pt x="857794" y="126274"/>
                </a:cubicBezTo>
                <a:cubicBezTo>
                  <a:pt x="917617" y="132921"/>
                  <a:pt x="895284" y="127442"/>
                  <a:pt x="971006" y="156754"/>
                </a:cubicBezTo>
                <a:cubicBezTo>
                  <a:pt x="1010779" y="172150"/>
                  <a:pt x="1051850" y="188584"/>
                  <a:pt x="1084217" y="217714"/>
                </a:cubicBezTo>
                <a:cubicBezTo>
                  <a:pt x="1098731" y="230777"/>
                  <a:pt x="1111201" y="246553"/>
                  <a:pt x="1127760" y="256902"/>
                </a:cubicBezTo>
                <a:cubicBezTo>
                  <a:pt x="1146507" y="268619"/>
                  <a:pt x="1170245" y="270887"/>
                  <a:pt x="1188720" y="283028"/>
                </a:cubicBezTo>
                <a:cubicBezTo>
                  <a:pt x="1221493" y="304564"/>
                  <a:pt x="1252430" y="329321"/>
                  <a:pt x="1280160" y="357051"/>
                </a:cubicBezTo>
                <a:cubicBezTo>
                  <a:pt x="1293223" y="370114"/>
                  <a:pt x="1304215" y="385646"/>
                  <a:pt x="1319349" y="396240"/>
                </a:cubicBezTo>
                <a:cubicBezTo>
                  <a:pt x="1348142" y="416395"/>
                  <a:pt x="1388104" y="422110"/>
                  <a:pt x="1419497" y="435428"/>
                </a:cubicBezTo>
                <a:cubicBezTo>
                  <a:pt x="1570137" y="499336"/>
                  <a:pt x="1451041" y="472775"/>
                  <a:pt x="1637212" y="492034"/>
                </a:cubicBezTo>
                <a:cubicBezTo>
                  <a:pt x="1699867" y="468538"/>
                  <a:pt x="1706508" y="470511"/>
                  <a:pt x="1759132" y="435428"/>
                </a:cubicBezTo>
                <a:cubicBezTo>
                  <a:pt x="1777247" y="423352"/>
                  <a:pt x="1792773" y="407539"/>
                  <a:pt x="1811383" y="396240"/>
                </a:cubicBezTo>
                <a:cubicBezTo>
                  <a:pt x="1833577" y="382765"/>
                  <a:pt x="1858422" y="374134"/>
                  <a:pt x="1881052" y="361405"/>
                </a:cubicBezTo>
                <a:cubicBezTo>
                  <a:pt x="1924960" y="336707"/>
                  <a:pt x="1968954" y="307211"/>
                  <a:pt x="2007326" y="274320"/>
                </a:cubicBezTo>
                <a:cubicBezTo>
                  <a:pt x="2019794" y="263633"/>
                  <a:pt x="2029666" y="250141"/>
                  <a:pt x="2042160" y="239485"/>
                </a:cubicBezTo>
                <a:cubicBezTo>
                  <a:pt x="2067993" y="217451"/>
                  <a:pt x="2159743" y="139327"/>
                  <a:pt x="2207623" y="113211"/>
                </a:cubicBezTo>
                <a:cubicBezTo>
                  <a:pt x="2245414" y="92598"/>
                  <a:pt x="2341164" y="71564"/>
                  <a:pt x="2364377" y="65314"/>
                </a:cubicBezTo>
                <a:cubicBezTo>
                  <a:pt x="2384697" y="50800"/>
                  <a:pt x="2404400" y="35380"/>
                  <a:pt x="2425337" y="21771"/>
                </a:cubicBezTo>
                <a:cubicBezTo>
                  <a:pt x="2433501" y="16465"/>
                  <a:pt x="2442952" y="13436"/>
                  <a:pt x="2451463" y="8708"/>
                </a:cubicBezTo>
                <a:cubicBezTo>
                  <a:pt x="2456038" y="6167"/>
                  <a:pt x="2460172" y="2903"/>
                  <a:pt x="2464526" y="0"/>
                </a:cubicBezTo>
                <a:cubicBezTo>
                  <a:pt x="2492312" y="5557"/>
                  <a:pt x="2531363" y="11090"/>
                  <a:pt x="2555966" y="26125"/>
                </a:cubicBezTo>
                <a:cubicBezTo>
                  <a:pt x="2568226" y="33617"/>
                  <a:pt x="2576669" y="46076"/>
                  <a:pt x="2586446" y="56605"/>
                </a:cubicBezTo>
                <a:cubicBezTo>
                  <a:pt x="2629186" y="102633"/>
                  <a:pt x="2598380" y="70695"/>
                  <a:pt x="2634343" y="126274"/>
                </a:cubicBezTo>
                <a:cubicBezTo>
                  <a:pt x="2642228" y="138460"/>
                  <a:pt x="2651760" y="149497"/>
                  <a:pt x="2660469" y="161108"/>
                </a:cubicBezTo>
                <a:cubicBezTo>
                  <a:pt x="2664823" y="174171"/>
                  <a:pt x="2669575" y="187108"/>
                  <a:pt x="2673532" y="200297"/>
                </a:cubicBezTo>
                <a:cubicBezTo>
                  <a:pt x="2678287" y="216148"/>
                  <a:pt x="2679479" y="233253"/>
                  <a:pt x="2686594" y="248194"/>
                </a:cubicBezTo>
                <a:cubicBezTo>
                  <a:pt x="2696461" y="268915"/>
                  <a:pt x="2738815" y="317822"/>
                  <a:pt x="2751909" y="335280"/>
                </a:cubicBezTo>
                <a:cubicBezTo>
                  <a:pt x="2762539" y="349453"/>
                  <a:pt x="2771217" y="365072"/>
                  <a:pt x="2782389" y="378822"/>
                </a:cubicBezTo>
                <a:cubicBezTo>
                  <a:pt x="2792316" y="391040"/>
                  <a:pt x="2846934" y="440654"/>
                  <a:pt x="2852057" y="444137"/>
                </a:cubicBezTo>
                <a:cubicBezTo>
                  <a:pt x="2872461" y="458012"/>
                  <a:pt x="2894884" y="468815"/>
                  <a:pt x="2917372" y="478971"/>
                </a:cubicBezTo>
                <a:cubicBezTo>
                  <a:pt x="2979001" y="506803"/>
                  <a:pt x="3033419" y="517584"/>
                  <a:pt x="3100252" y="535577"/>
                </a:cubicBezTo>
                <a:cubicBezTo>
                  <a:pt x="3152503" y="532674"/>
                  <a:pt x="3205780" y="537572"/>
                  <a:pt x="3257006" y="526868"/>
                </a:cubicBezTo>
                <a:cubicBezTo>
                  <a:pt x="3330462" y="511519"/>
                  <a:pt x="3455717" y="443865"/>
                  <a:pt x="3518263" y="404948"/>
                </a:cubicBezTo>
                <a:cubicBezTo>
                  <a:pt x="3573487" y="370586"/>
                  <a:pt x="3641976" y="304031"/>
                  <a:pt x="3688080" y="265611"/>
                </a:cubicBezTo>
                <a:cubicBezTo>
                  <a:pt x="3721520" y="237744"/>
                  <a:pt x="3757284" y="210371"/>
                  <a:pt x="3796937" y="191588"/>
                </a:cubicBezTo>
                <a:cubicBezTo>
                  <a:pt x="3806486" y="187065"/>
                  <a:pt x="3817257" y="185783"/>
                  <a:pt x="3827417" y="182880"/>
                </a:cubicBezTo>
                <a:cubicBezTo>
                  <a:pt x="3843383" y="188686"/>
                  <a:pt x="3859988" y="192967"/>
                  <a:pt x="3875314" y="200297"/>
                </a:cubicBezTo>
                <a:cubicBezTo>
                  <a:pt x="3914167" y="218879"/>
                  <a:pt x="3943469" y="242893"/>
                  <a:pt x="3979817" y="265611"/>
                </a:cubicBezTo>
                <a:cubicBezTo>
                  <a:pt x="3985321" y="269051"/>
                  <a:pt x="3991428" y="271417"/>
                  <a:pt x="3997234" y="274320"/>
                </a:cubicBezTo>
                <a:cubicBezTo>
                  <a:pt x="4000137" y="278674"/>
                  <a:pt x="4002497" y="283444"/>
                  <a:pt x="4005943" y="287382"/>
                </a:cubicBezTo>
                <a:cubicBezTo>
                  <a:pt x="4031303" y="316365"/>
                  <a:pt x="4077646" y="351584"/>
                  <a:pt x="4110446" y="357051"/>
                </a:cubicBezTo>
                <a:cubicBezTo>
                  <a:pt x="4136572" y="361405"/>
                  <a:pt x="4162968" y="364368"/>
                  <a:pt x="4188823" y="370114"/>
                </a:cubicBezTo>
                <a:cubicBezTo>
                  <a:pt x="4241400" y="381798"/>
                  <a:pt x="4295570" y="389299"/>
                  <a:pt x="4345577" y="409302"/>
                </a:cubicBezTo>
                <a:cubicBezTo>
                  <a:pt x="4352834" y="412205"/>
                  <a:pt x="4359584" y="417115"/>
                  <a:pt x="4367349" y="418011"/>
                </a:cubicBezTo>
                <a:cubicBezTo>
                  <a:pt x="4397662" y="421509"/>
                  <a:pt x="4428309" y="420914"/>
                  <a:pt x="4458789" y="422365"/>
                </a:cubicBezTo>
                <a:cubicBezTo>
                  <a:pt x="4569690" y="409057"/>
                  <a:pt x="4567550" y="416710"/>
                  <a:pt x="4672149" y="374468"/>
                </a:cubicBezTo>
                <a:cubicBezTo>
                  <a:pt x="4713696" y="357690"/>
                  <a:pt x="4754180" y="338270"/>
                  <a:pt x="4794069" y="317862"/>
                </a:cubicBezTo>
                <a:cubicBezTo>
                  <a:pt x="4885943" y="270857"/>
                  <a:pt x="4827070" y="283290"/>
                  <a:pt x="4889863" y="274320"/>
                </a:cubicBezTo>
                <a:cubicBezTo>
                  <a:pt x="4937760" y="285931"/>
                  <a:pt x="4986566" y="294285"/>
                  <a:pt x="5033554" y="309154"/>
                </a:cubicBezTo>
                <a:cubicBezTo>
                  <a:pt x="5101417" y="330629"/>
                  <a:pt x="5163544" y="372075"/>
                  <a:pt x="5233852" y="383177"/>
                </a:cubicBezTo>
                <a:cubicBezTo>
                  <a:pt x="5261429" y="387531"/>
                  <a:pt x="5289498" y="389469"/>
                  <a:pt x="5316583" y="396240"/>
                </a:cubicBezTo>
                <a:cubicBezTo>
                  <a:pt x="5370936" y="409828"/>
                  <a:pt x="5477692" y="444137"/>
                  <a:pt x="5477692" y="444137"/>
                </a:cubicBezTo>
                <a:cubicBezTo>
                  <a:pt x="5542755" y="522212"/>
                  <a:pt x="5459996" y="426442"/>
                  <a:pt x="5521234" y="487680"/>
                </a:cubicBezTo>
                <a:cubicBezTo>
                  <a:pt x="5557435" y="523881"/>
                  <a:pt x="5522184" y="498471"/>
                  <a:pt x="5551714" y="518160"/>
                </a:cubicBezTo>
                <a:cubicBezTo>
                  <a:pt x="5561072" y="536875"/>
                  <a:pt x="5560423" y="529086"/>
                  <a:pt x="5560423" y="539931"/>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a:extLst>
              <a:ext uri="{FF2B5EF4-FFF2-40B4-BE49-F238E27FC236}">
                <a16:creationId xmlns:a16="http://schemas.microsoft.com/office/drawing/2014/main" id="{89D05456-1C3D-F8CA-B6C3-7318FE09E643}"/>
              </a:ext>
            </a:extLst>
          </p:cNvPr>
          <p:cNvSpPr txBox="1"/>
          <p:nvPr/>
        </p:nvSpPr>
        <p:spPr>
          <a:xfrm>
            <a:off x="360000" y="4955757"/>
            <a:ext cx="1507144" cy="230832"/>
          </a:xfrm>
          <a:prstGeom prst="rect">
            <a:avLst/>
          </a:prstGeom>
          <a:noFill/>
          <a:ln w="38100">
            <a:noFill/>
          </a:ln>
        </p:spPr>
        <p:txBody>
          <a:bodyPr wrap="none" rtlCol="0">
            <a:spAutoFit/>
          </a:bodyPr>
          <a:lstStyle/>
          <a:p>
            <a:r>
              <a:rPr kumimoji="1" lang="ja-JP" altLang="en-US" sz="900" dirty="0">
                <a:solidFill>
                  <a:schemeClr val="bg1">
                    <a:lumMod val="50000"/>
                  </a:schemeClr>
                </a:solidFill>
                <a:latin typeface="ＭＳ Ｐゴシック" panose="020B0600070205080204" pitchFamily="50" charset="-128"/>
                <a:ea typeface="ＭＳ Ｐゴシック" panose="020B0600070205080204" pitchFamily="50" charset="-128"/>
              </a:rPr>
              <a:t>パーリンノイズのイメージ▼</a:t>
            </a:r>
            <a:endParaRPr kumimoji="1" lang="en-US" altLang="ja-JP" sz="900"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1760421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AC4DC8-B950-BD4C-D6CA-AE1B89837166}"/>
            </a:ext>
          </a:extLst>
        </p:cNvPr>
        <p:cNvGrpSpPr/>
        <p:nvPr/>
      </p:nvGrpSpPr>
      <p:grpSpPr>
        <a:xfrm>
          <a:off x="0" y="0"/>
          <a:ext cx="0" cy="0"/>
          <a:chOff x="0" y="0"/>
          <a:chExt cx="0" cy="0"/>
        </a:xfrm>
      </p:grpSpPr>
      <p:sp>
        <p:nvSpPr>
          <p:cNvPr id="11" name="テキスト">
            <a:extLst>
              <a:ext uri="{FF2B5EF4-FFF2-40B4-BE49-F238E27FC236}">
                <a16:creationId xmlns:a16="http://schemas.microsoft.com/office/drawing/2014/main" id="{362CEE9E-4C0C-C948-17FE-57A8C5428CBA}"/>
              </a:ext>
            </a:extLst>
          </p:cNvPr>
          <p:cNvSpPr txBox="1"/>
          <p:nvPr/>
        </p:nvSpPr>
        <p:spPr>
          <a:xfrm>
            <a:off x="4268070" y="6480000"/>
            <a:ext cx="607860" cy="338554"/>
          </a:xfrm>
          <a:prstGeom prst="rect">
            <a:avLst/>
          </a:prstGeom>
          <a:noFill/>
        </p:spPr>
        <p:txBody>
          <a:bodyPr wrap="none" rtlCol="0">
            <a:spAutoFit/>
          </a:bodyPr>
          <a:lstStyle/>
          <a:p>
            <a:pPr algn="ctr"/>
            <a:r>
              <a:rPr kumimoji="1" lang="en-US" altLang="ja-JP" sz="1600" spc="300" dirty="0">
                <a:latin typeface="ＭＳ Ｐゴシック" panose="020B0600070205080204" pitchFamily="50" charset="-128"/>
                <a:ea typeface="ＭＳ Ｐゴシック" panose="020B0600070205080204" pitchFamily="50" charset="-128"/>
              </a:rPr>
              <a:t>-8-</a:t>
            </a:r>
            <a:endParaRPr kumimoji="1" lang="ja-JP" altLang="en-US" sz="1600" spc="300" dirty="0">
              <a:latin typeface="ＭＳ Ｐゴシック" panose="020B0600070205080204" pitchFamily="50" charset="-128"/>
              <a:ea typeface="ＭＳ Ｐゴシック" panose="020B0600070205080204" pitchFamily="50" charset="-128"/>
            </a:endParaRPr>
          </a:p>
        </p:txBody>
      </p:sp>
      <p:sp>
        <p:nvSpPr>
          <p:cNvPr id="9" name="タイトル">
            <a:extLst>
              <a:ext uri="{FF2B5EF4-FFF2-40B4-BE49-F238E27FC236}">
                <a16:creationId xmlns:a16="http://schemas.microsoft.com/office/drawing/2014/main" id="{62A471A5-0C3A-40BC-EC83-6C7A7D01BDDA}"/>
              </a:ext>
            </a:extLst>
          </p:cNvPr>
          <p:cNvSpPr txBox="1"/>
          <p:nvPr/>
        </p:nvSpPr>
        <p:spPr>
          <a:xfrm>
            <a:off x="360000" y="216000"/>
            <a:ext cx="8424000" cy="360000"/>
          </a:xfrm>
          <a:prstGeom prst="rect">
            <a:avLst/>
          </a:prstGeom>
          <a:solidFill>
            <a:schemeClr val="bg1">
              <a:lumMod val="85000"/>
            </a:schemeClr>
          </a:solidFill>
        </p:spPr>
        <p:txBody>
          <a:bodyPr wrap="square" rtlCol="0" anchor="ctr">
            <a:spAutoFit/>
          </a:bodyPr>
          <a:lstStyle/>
          <a:p>
            <a:pPr algn="ctr"/>
            <a:r>
              <a:rPr kumimoji="1" lang="ja-JP" altLang="en-US" sz="2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rPr>
              <a:t>奇妙なメガネハウスからの脱出</a:t>
            </a:r>
            <a:endParaRPr kumimoji="1" lang="en-US" altLang="ja-JP" sz="2000" b="1" spc="300" dirty="0">
              <a:solidFill>
                <a:schemeClr val="tx1">
                  <a:lumMod val="75000"/>
                  <a:lumOff val="25000"/>
                </a:schemeClr>
              </a:solidFill>
              <a:effectLst>
                <a:outerShdw dist="38100" dir="2700000" algn="t" rotWithShape="0">
                  <a:schemeClr val="bg1"/>
                </a:outerShdw>
              </a:effectLst>
              <a:latin typeface="ＭＳ Ｐゴシック" panose="020B0600070205080204" pitchFamily="50" charset="-128"/>
              <a:ea typeface="ＭＳ Ｐゴシック" panose="020B0600070205080204" pitchFamily="50" charset="-128"/>
            </a:endParaRPr>
          </a:p>
        </p:txBody>
      </p:sp>
      <p:sp>
        <p:nvSpPr>
          <p:cNvPr id="13" name="フレーム">
            <a:extLst>
              <a:ext uri="{FF2B5EF4-FFF2-40B4-BE49-F238E27FC236}">
                <a16:creationId xmlns:a16="http://schemas.microsoft.com/office/drawing/2014/main" id="{C1F99B92-96B6-2333-449D-CCB2E785645B}"/>
              </a:ext>
            </a:extLst>
          </p:cNvPr>
          <p:cNvSpPr/>
          <p:nvPr/>
        </p:nvSpPr>
        <p:spPr>
          <a:xfrm>
            <a:off x="360000" y="216003"/>
            <a:ext cx="1440000" cy="359999"/>
          </a:xfrm>
          <a:prstGeom prst="roundRect">
            <a:avLst>
              <a:gd name="adj" fmla="val 0"/>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0" name="図" descr="アイコン&#10;&#10;自動的に生成された説明">
            <a:extLst>
              <a:ext uri="{FF2B5EF4-FFF2-40B4-BE49-F238E27FC236}">
                <a16:creationId xmlns:a16="http://schemas.microsoft.com/office/drawing/2014/main" id="{7219D500-4445-0E1A-CDB1-F62F6559AB0C}"/>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450000" y="216000"/>
            <a:ext cx="360000" cy="360000"/>
          </a:xfrm>
          <a:prstGeom prst="rect">
            <a:avLst/>
          </a:prstGeom>
        </p:spPr>
      </p:pic>
      <p:sp>
        <p:nvSpPr>
          <p:cNvPr id="14" name="テキスト">
            <a:extLst>
              <a:ext uri="{FF2B5EF4-FFF2-40B4-BE49-F238E27FC236}">
                <a16:creationId xmlns:a16="http://schemas.microsoft.com/office/drawing/2014/main" id="{2BEEFD48-5846-5797-AB17-69B223C383F5}"/>
              </a:ext>
            </a:extLst>
          </p:cNvPr>
          <p:cNvSpPr txBox="1"/>
          <p:nvPr/>
        </p:nvSpPr>
        <p:spPr>
          <a:xfrm>
            <a:off x="808965" y="244001"/>
            <a:ext cx="930062" cy="276999"/>
          </a:xfrm>
          <a:prstGeom prst="rect">
            <a:avLst/>
          </a:prstGeom>
          <a:noFill/>
          <a:ln w="38100">
            <a:noFill/>
          </a:ln>
        </p:spPr>
        <p:txBody>
          <a:bodyPr wrap="none" rtlCol="0" anchor="ctr">
            <a:spAutoFit/>
          </a:bodyPr>
          <a:lstStyle/>
          <a:p>
            <a:pPr algn="ctr"/>
            <a:r>
              <a:rPr kumimoji="1" lang="ja-JP" altLang="en-US" sz="1200" dirty="0">
                <a:solidFill>
                  <a:schemeClr val="bg1">
                    <a:lumMod val="95000"/>
                  </a:schemeClr>
                </a:solidFill>
                <a:latin typeface="ＭＳ Ｐゴシック" panose="020B0600070205080204" pitchFamily="50" charset="-128"/>
                <a:ea typeface="ＭＳ Ｐゴシック" panose="020B0600070205080204" pitchFamily="50" charset="-128"/>
              </a:rPr>
              <a:t>チーム制作</a:t>
            </a:r>
            <a:endParaRPr kumimoji="1" lang="en-US" altLang="ja-JP" sz="1200" dirty="0">
              <a:solidFill>
                <a:schemeClr val="bg1">
                  <a:lumMod val="95000"/>
                </a:schemeClr>
              </a:solidFill>
              <a:latin typeface="ＭＳ Ｐゴシック" panose="020B0600070205080204" pitchFamily="50" charset="-128"/>
              <a:ea typeface="ＭＳ Ｐゴシック" panose="020B0600070205080204" pitchFamily="50" charset="-128"/>
            </a:endParaRPr>
          </a:p>
        </p:txBody>
      </p:sp>
      <p:sp>
        <p:nvSpPr>
          <p:cNvPr id="5" name="テキスト">
            <a:extLst>
              <a:ext uri="{FF2B5EF4-FFF2-40B4-BE49-F238E27FC236}">
                <a16:creationId xmlns:a16="http://schemas.microsoft.com/office/drawing/2014/main" id="{49F47F64-94CD-7E4F-DA16-64D5EAE68798}"/>
              </a:ext>
            </a:extLst>
          </p:cNvPr>
          <p:cNvSpPr txBox="1"/>
          <p:nvPr/>
        </p:nvSpPr>
        <p:spPr>
          <a:xfrm>
            <a:off x="251999" y="1080000"/>
            <a:ext cx="1080000" cy="1754326"/>
          </a:xfrm>
          <a:prstGeom prst="rect">
            <a:avLst/>
          </a:prstGeom>
          <a:noFill/>
          <a:ln w="38100">
            <a:noFill/>
          </a:ln>
        </p:spPr>
        <p:txBody>
          <a:bodyPr wrap="square" rtlCol="0">
            <a:spAutoFit/>
          </a:bodyPr>
          <a:lstStyle/>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制作期間</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制作環境</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制作メンバー</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pPr algn="dist"/>
            <a:r>
              <a:rPr kumimoji="1" lang="ja-JP" altLang="en-US"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動作環境</a:t>
            </a:r>
            <a:endParaRPr kumimoji="1" lang="en-US" altLang="ja-JP" sz="1200"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6" name="テキスト">
            <a:extLst>
              <a:ext uri="{FF2B5EF4-FFF2-40B4-BE49-F238E27FC236}">
                <a16:creationId xmlns:a16="http://schemas.microsoft.com/office/drawing/2014/main" id="{7EABD3B1-ACA5-F983-BAA7-42BE7432541A}"/>
              </a:ext>
            </a:extLst>
          </p:cNvPr>
          <p:cNvSpPr txBox="1"/>
          <p:nvPr/>
        </p:nvSpPr>
        <p:spPr>
          <a:xfrm>
            <a:off x="1368011" y="1080000"/>
            <a:ext cx="1329210" cy="1754326"/>
          </a:xfrm>
          <a:prstGeom prst="rect">
            <a:avLst/>
          </a:prstGeom>
          <a:noFill/>
          <a:ln w="38100">
            <a:noFill/>
          </a:ln>
        </p:spPr>
        <p:txBody>
          <a:bodyPr wrap="none" rtlCol="0">
            <a:spAutoFit/>
          </a:bodyPr>
          <a:lstStyle/>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1</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ヶ月</a:t>
            </a:r>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Unreal Engine 5</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プログラマー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プランナー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1</a:t>
            </a:r>
          </a:p>
          <a:p>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グラフィッカー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X</a:t>
            </a:r>
            <a:r>
              <a:rPr kumimoji="1" lang="ja-JP" altLang="en-US"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2</a:t>
            </a:r>
          </a:p>
          <a:p>
            <a:endPar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a:p>
            <a:r>
              <a:rPr kumimoji="1" lang="en-US" altLang="ja-JP" sz="1200" dirty="0">
                <a:solidFill>
                  <a:schemeClr val="tx1">
                    <a:lumMod val="75000"/>
                    <a:lumOff val="25000"/>
                  </a:schemeClr>
                </a:solidFill>
                <a:latin typeface="ＭＳ Ｐゴシック" panose="020B0600070205080204" pitchFamily="50" charset="-128"/>
                <a:ea typeface="ＭＳ Ｐゴシック" panose="020B0600070205080204" pitchFamily="50" charset="-128"/>
              </a:rPr>
              <a:t>Windows10</a:t>
            </a:r>
          </a:p>
        </p:txBody>
      </p:sp>
      <p:pic>
        <p:nvPicPr>
          <p:cNvPr id="3" name="図">
            <a:extLst>
              <a:ext uri="{FF2B5EF4-FFF2-40B4-BE49-F238E27FC236}">
                <a16:creationId xmlns:a16="http://schemas.microsoft.com/office/drawing/2014/main" id="{0634A31E-A360-8D4C-A5D6-1140D681F748}"/>
              </a:ext>
            </a:extLst>
          </p:cNvPr>
          <p:cNvPicPr>
            <a:picLocks noChangeAspect="1"/>
          </p:cNvPicPr>
          <p:nvPr/>
        </p:nvPicPr>
        <p:blipFill rotWithShape="1">
          <a:blip r:embed="rId4"/>
          <a:srcRect l="618" t="16762" r="7344" b="16634"/>
          <a:stretch/>
        </p:blipFill>
        <p:spPr>
          <a:xfrm>
            <a:off x="3025791" y="1080000"/>
            <a:ext cx="3092419" cy="1754315"/>
          </a:xfrm>
          <a:prstGeom prst="rect">
            <a:avLst/>
          </a:prstGeom>
          <a:effectLst>
            <a:outerShdw dist="63500" dir="8100000" algn="tr" rotWithShape="0">
              <a:schemeClr val="bg1">
                <a:lumMod val="75000"/>
                <a:alpha val="50000"/>
              </a:schemeClr>
            </a:outerShdw>
          </a:effectLst>
        </p:spPr>
      </p:pic>
      <p:sp>
        <p:nvSpPr>
          <p:cNvPr id="8" name="タイトル">
            <a:extLst>
              <a:ext uri="{FF2B5EF4-FFF2-40B4-BE49-F238E27FC236}">
                <a16:creationId xmlns:a16="http://schemas.microsoft.com/office/drawing/2014/main" id="{5EC74A1D-AB53-B5E7-A691-EE695D99BF8C}"/>
              </a:ext>
            </a:extLst>
          </p:cNvPr>
          <p:cNvSpPr txBox="1"/>
          <p:nvPr/>
        </p:nvSpPr>
        <p:spPr>
          <a:xfrm>
            <a:off x="6446780" y="1080000"/>
            <a:ext cx="2445220" cy="324000"/>
          </a:xfrm>
          <a:prstGeom prst="rect">
            <a:avLst/>
          </a:prstGeom>
          <a:noFill/>
        </p:spPr>
        <p:txBody>
          <a:bodyPr wrap="none" rtlCol="0" anchor="ctr">
            <a:noAutofit/>
          </a:bodyPr>
          <a:lstStyle/>
          <a:p>
            <a:pPr algn="ct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 </a:t>
            </a:r>
            <a:r>
              <a:rPr kumimoji="1" lang="ja-JP" altLang="en-US"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概要 </a:t>
            </a:r>
            <a:r>
              <a:rPr kumimoji="1" lang="en-US" altLang="ja-JP" b="1" spc="3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t>
            </a:r>
          </a:p>
        </p:txBody>
      </p:sp>
      <p:sp>
        <p:nvSpPr>
          <p:cNvPr id="7" name="テキスト">
            <a:extLst>
              <a:ext uri="{FF2B5EF4-FFF2-40B4-BE49-F238E27FC236}">
                <a16:creationId xmlns:a16="http://schemas.microsoft.com/office/drawing/2014/main" id="{CC53BC6D-A677-ECC4-2411-1725D50F3B4C}"/>
              </a:ext>
            </a:extLst>
          </p:cNvPr>
          <p:cNvSpPr txBox="1"/>
          <p:nvPr/>
        </p:nvSpPr>
        <p:spPr>
          <a:xfrm>
            <a:off x="6446779" y="1560440"/>
            <a:ext cx="2445220" cy="1273875"/>
          </a:xfrm>
          <a:prstGeom prst="rect">
            <a:avLst/>
          </a:prstGeom>
          <a:noFill/>
          <a:ln w="38100">
            <a:noFill/>
          </a:ln>
        </p:spPr>
        <p:txBody>
          <a:bodyPr wrap="square" rtlCol="0" anchor="ctr">
            <a:spAutoFit/>
          </a:bodyPr>
          <a:lstStyle/>
          <a:p>
            <a:pPr algn="dist">
              <a:lnSpc>
                <a:spcPct val="150000"/>
              </a:lnSpc>
            </a:pPr>
            <a:r>
              <a:rPr kumimoji="1" lang="ja-JP" altLang="en-US" b="1" dirty="0">
                <a:solidFill>
                  <a:schemeClr val="bg1">
                    <a:lumMod val="50000"/>
                  </a:schemeClr>
                </a:solidFill>
                <a:latin typeface="ＭＳ Ｐゴシック" panose="020B0600070205080204" pitchFamily="50" charset="-128"/>
                <a:ea typeface="ＭＳ Ｐゴシック" panose="020B0600070205080204" pitchFamily="50" charset="-128"/>
              </a:rPr>
              <a:t>一人称視点</a:t>
            </a:r>
            <a:endParaRPr kumimoji="1" lang="en-US" altLang="ja-JP" b="1" dirty="0">
              <a:solidFill>
                <a:schemeClr val="bg1">
                  <a:lumMod val="50000"/>
                </a:schemeClr>
              </a:solidFill>
              <a:latin typeface="ＭＳ Ｐゴシック" panose="020B0600070205080204" pitchFamily="50" charset="-128"/>
              <a:ea typeface="ＭＳ Ｐゴシック" panose="020B0600070205080204" pitchFamily="50" charset="-128"/>
            </a:endParaRPr>
          </a:p>
          <a:p>
            <a:pPr algn="dist">
              <a:lnSpc>
                <a:spcPct val="150000"/>
              </a:lnSpc>
            </a:pPr>
            <a:r>
              <a:rPr kumimoji="1" lang="ja-JP" altLang="en-US" b="1" dirty="0">
                <a:solidFill>
                  <a:schemeClr val="bg1">
                    <a:lumMod val="50000"/>
                  </a:schemeClr>
                </a:solidFill>
                <a:latin typeface="ＭＳ Ｐゴシック" panose="020B0600070205080204" pitchFamily="50" charset="-128"/>
                <a:ea typeface="ＭＳ Ｐゴシック" panose="020B0600070205080204" pitchFamily="50" charset="-128"/>
              </a:rPr>
              <a:t>謎解きメガネ</a:t>
            </a:r>
            <a:endParaRPr kumimoji="1" lang="en-US" altLang="ja-JP" b="1" dirty="0">
              <a:solidFill>
                <a:schemeClr val="bg1">
                  <a:lumMod val="50000"/>
                </a:schemeClr>
              </a:solidFill>
              <a:latin typeface="ＭＳ Ｐゴシック" panose="020B0600070205080204" pitchFamily="50" charset="-128"/>
              <a:ea typeface="ＭＳ Ｐゴシック" panose="020B0600070205080204" pitchFamily="50" charset="-128"/>
            </a:endParaRPr>
          </a:p>
          <a:p>
            <a:pPr algn="dist">
              <a:lnSpc>
                <a:spcPct val="150000"/>
              </a:lnSpc>
            </a:pPr>
            <a:r>
              <a:rPr kumimoji="1" lang="ja-JP" altLang="en-US" b="1" dirty="0">
                <a:solidFill>
                  <a:schemeClr val="bg1">
                    <a:lumMod val="50000"/>
                  </a:schemeClr>
                </a:solidFill>
                <a:latin typeface="ＭＳ Ｐゴシック" panose="020B0600070205080204" pitchFamily="50" charset="-128"/>
                <a:ea typeface="ＭＳ Ｐゴシック" panose="020B0600070205080204" pitchFamily="50" charset="-128"/>
              </a:rPr>
              <a:t>脱出ゲーム</a:t>
            </a:r>
            <a:endParaRPr kumimoji="1" lang="en-US" altLang="ja-JP" b="1" dirty="0">
              <a:solidFill>
                <a:schemeClr val="bg1">
                  <a:lumMod val="50000"/>
                </a:schemeClr>
              </a:solidFill>
              <a:latin typeface="ＭＳ Ｐゴシック" panose="020B0600070205080204" pitchFamily="50" charset="-128"/>
              <a:ea typeface="ＭＳ Ｐゴシック" panose="020B0600070205080204" pitchFamily="50" charset="-128"/>
            </a:endParaRPr>
          </a:p>
        </p:txBody>
      </p:sp>
      <p:cxnSp>
        <p:nvCxnSpPr>
          <p:cNvPr id="2" name="直線">
            <a:extLst>
              <a:ext uri="{FF2B5EF4-FFF2-40B4-BE49-F238E27FC236}">
                <a16:creationId xmlns:a16="http://schemas.microsoft.com/office/drawing/2014/main" id="{8D2E56E2-3840-DF72-8C3E-5CDE5A06AFF0}"/>
              </a:ext>
            </a:extLst>
          </p:cNvPr>
          <p:cNvCxnSpPr>
            <a:cxnSpLocks/>
          </p:cNvCxnSpPr>
          <p:nvPr/>
        </p:nvCxnSpPr>
        <p:spPr>
          <a:xfrm>
            <a:off x="252000" y="3429000"/>
            <a:ext cx="8640000" cy="0"/>
          </a:xfrm>
          <a:prstGeom prst="line">
            <a:avLst/>
          </a:prstGeom>
          <a:ln w="381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6" name="テキスト">
            <a:extLst>
              <a:ext uri="{FF2B5EF4-FFF2-40B4-BE49-F238E27FC236}">
                <a16:creationId xmlns:a16="http://schemas.microsoft.com/office/drawing/2014/main" id="{A561D883-ED95-6585-FEC9-AD387F78F071}"/>
              </a:ext>
            </a:extLst>
          </p:cNvPr>
          <p:cNvSpPr txBox="1"/>
          <p:nvPr/>
        </p:nvSpPr>
        <p:spPr>
          <a:xfrm>
            <a:off x="252000" y="3611552"/>
            <a:ext cx="2912977" cy="369332"/>
          </a:xfrm>
          <a:prstGeom prst="rect">
            <a:avLst/>
          </a:prstGeom>
          <a:noFill/>
          <a:ln w="38100">
            <a:noFill/>
          </a:ln>
        </p:spPr>
        <p:txBody>
          <a:bodyPr wrap="none" rtlCol="0">
            <a:spAutoFit/>
          </a:bodyPr>
          <a:lstStyle/>
          <a:p>
            <a:r>
              <a:rPr kumimoji="1" lang="en-US" altLang="ja-JP" b="1" dirty="0">
                <a:solidFill>
                  <a:schemeClr val="tx1">
                    <a:lumMod val="50000"/>
                    <a:lumOff val="50000"/>
                  </a:schemeClr>
                </a:solidFill>
                <a:latin typeface="ＭＳ Ｐゴシック" panose="020B0600070205080204" pitchFamily="50" charset="-128"/>
                <a:ea typeface="ＭＳ Ｐゴシック" panose="020B0600070205080204" pitchFamily="50" charset="-128"/>
              </a:rPr>
              <a:t>Point1.</a:t>
            </a:r>
            <a:r>
              <a:rPr kumimoji="1" lang="ja-JP" altLang="en-US"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ブループリント</a:t>
            </a:r>
            <a:r>
              <a:rPr kumimoji="1" lang="ja-JP" altLang="en-US" sz="1600"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を</a:t>
            </a:r>
            <a:r>
              <a:rPr kumimoji="1" lang="ja-JP" altLang="en-US" b="1" dirty="0">
                <a:solidFill>
                  <a:schemeClr val="tx1">
                    <a:lumMod val="75000"/>
                    <a:lumOff val="25000"/>
                  </a:schemeClr>
                </a:solidFill>
                <a:latin typeface="ＭＳ Ｐゴシック" panose="020B0600070205080204" pitchFamily="50" charset="-128"/>
                <a:ea typeface="ＭＳ Ｐゴシック" panose="020B0600070205080204" pitchFamily="50" charset="-128"/>
              </a:rPr>
              <a:t>活用</a:t>
            </a:r>
            <a:endParaRPr kumimoji="1" lang="en-US" altLang="ja-JP" b="1"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sp>
        <p:nvSpPr>
          <p:cNvPr id="17" name="テキスト">
            <a:extLst>
              <a:ext uri="{FF2B5EF4-FFF2-40B4-BE49-F238E27FC236}">
                <a16:creationId xmlns:a16="http://schemas.microsoft.com/office/drawing/2014/main" id="{AAE7BF04-3EA1-F843-3E81-6448C4F8E794}"/>
              </a:ext>
            </a:extLst>
          </p:cNvPr>
          <p:cNvSpPr txBox="1"/>
          <p:nvPr/>
        </p:nvSpPr>
        <p:spPr>
          <a:xfrm>
            <a:off x="252000" y="3971552"/>
            <a:ext cx="2274982" cy="307777"/>
          </a:xfrm>
          <a:prstGeom prst="rect">
            <a:avLst/>
          </a:prstGeom>
          <a:noFill/>
          <a:ln w="38100">
            <a:noFill/>
          </a:ln>
        </p:spPr>
        <p:txBody>
          <a:bodyPr wrap="none" rtlCol="0">
            <a:spAutoFit/>
          </a:bodyPr>
          <a:lstStyle/>
          <a:p>
            <a:r>
              <a:rPr kumimoji="1" lang="ja-JP" altLang="en-US" sz="1400" dirty="0">
                <a:solidFill>
                  <a:schemeClr val="tx1">
                    <a:lumMod val="50000"/>
                    <a:lumOff val="50000"/>
                  </a:schemeClr>
                </a:solidFill>
                <a:latin typeface="ＭＳ Ｐゴシック" panose="020B0600070205080204" pitchFamily="50" charset="-128"/>
                <a:ea typeface="ＭＳ Ｐゴシック" panose="020B0600070205080204" pitchFamily="50" charset="-128"/>
              </a:rPr>
              <a:t>ギミックやウィジェットを担当</a:t>
            </a:r>
            <a:endParaRPr kumimoji="1" lang="en-US" altLang="ja-JP" sz="14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p:txBody>
      </p:sp>
      <p:pic>
        <p:nvPicPr>
          <p:cNvPr id="15" name="図 14">
            <a:extLst>
              <a:ext uri="{FF2B5EF4-FFF2-40B4-BE49-F238E27FC236}">
                <a16:creationId xmlns:a16="http://schemas.microsoft.com/office/drawing/2014/main" id="{4466CC01-E848-3C98-4359-A9FBB3CAA2A7}"/>
              </a:ext>
            </a:extLst>
          </p:cNvPr>
          <p:cNvPicPr>
            <a:picLocks noChangeAspect="1"/>
          </p:cNvPicPr>
          <p:nvPr/>
        </p:nvPicPr>
        <p:blipFill>
          <a:blip r:embed="rId5"/>
          <a:stretch>
            <a:fillRect/>
          </a:stretch>
        </p:blipFill>
        <p:spPr>
          <a:xfrm>
            <a:off x="252000" y="4340884"/>
            <a:ext cx="3320380" cy="2153788"/>
          </a:xfrm>
          <a:prstGeom prst="rect">
            <a:avLst/>
          </a:prstGeom>
        </p:spPr>
      </p:pic>
      <p:sp>
        <p:nvSpPr>
          <p:cNvPr id="18" name="テキスト">
            <a:extLst>
              <a:ext uri="{FF2B5EF4-FFF2-40B4-BE49-F238E27FC236}">
                <a16:creationId xmlns:a16="http://schemas.microsoft.com/office/drawing/2014/main" id="{249C402D-E7E4-5C0B-5952-D5D48DDCAAD6}"/>
              </a:ext>
            </a:extLst>
          </p:cNvPr>
          <p:cNvSpPr txBox="1"/>
          <p:nvPr/>
        </p:nvSpPr>
        <p:spPr>
          <a:xfrm>
            <a:off x="3782350" y="4340884"/>
            <a:ext cx="2852063" cy="369332"/>
          </a:xfrm>
          <a:prstGeom prst="rect">
            <a:avLst/>
          </a:prstGeom>
          <a:noFill/>
          <a:ln w="38100">
            <a:noFill/>
          </a:ln>
        </p:spPr>
        <p:txBody>
          <a:bodyPr wrap="none" rtlCol="0">
            <a:spAutoFit/>
          </a:bodyPr>
          <a:lstStyle/>
          <a:p>
            <a:r>
              <a:rPr kumimoji="1" lang="en-US" altLang="ja-JP" b="1" dirty="0">
                <a:solidFill>
                  <a:srgbClr val="FF7C80"/>
                </a:solidFill>
                <a:latin typeface="ＭＳ Ｐゴシック" panose="020B0600070205080204" pitchFamily="50" charset="-128"/>
                <a:ea typeface="ＭＳ Ｐゴシック" panose="020B0600070205080204" pitchFamily="50" charset="-128"/>
              </a:rPr>
              <a:t>Set View Target with Blend</a:t>
            </a:r>
          </a:p>
        </p:txBody>
      </p:sp>
      <p:sp>
        <p:nvSpPr>
          <p:cNvPr id="19" name="テキスト">
            <a:extLst>
              <a:ext uri="{FF2B5EF4-FFF2-40B4-BE49-F238E27FC236}">
                <a16:creationId xmlns:a16="http://schemas.microsoft.com/office/drawing/2014/main" id="{E8B9DBF8-42BB-485C-16F0-5C592B0FD248}"/>
              </a:ext>
            </a:extLst>
          </p:cNvPr>
          <p:cNvSpPr txBox="1"/>
          <p:nvPr/>
        </p:nvSpPr>
        <p:spPr>
          <a:xfrm>
            <a:off x="3782350" y="4664884"/>
            <a:ext cx="1903085" cy="307777"/>
          </a:xfrm>
          <a:prstGeom prst="rect">
            <a:avLst/>
          </a:prstGeom>
          <a:noFill/>
          <a:ln w="38100">
            <a:noFill/>
          </a:ln>
        </p:spPr>
        <p:txBody>
          <a:bodyPr wrap="none" rtlCol="0">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カメラの切り替えを行う</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pic>
        <p:nvPicPr>
          <p:cNvPr id="21" name="グラフィックス 20" descr="カメラ 単色塗りつぶし">
            <a:extLst>
              <a:ext uri="{FF2B5EF4-FFF2-40B4-BE49-F238E27FC236}">
                <a16:creationId xmlns:a16="http://schemas.microsoft.com/office/drawing/2014/main" id="{DFF54FD4-F097-B199-B7F8-94B236855A7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965231" y="5566053"/>
            <a:ext cx="360000" cy="360000"/>
          </a:xfrm>
          <a:prstGeom prst="rect">
            <a:avLst/>
          </a:prstGeom>
        </p:spPr>
      </p:pic>
      <p:pic>
        <p:nvPicPr>
          <p:cNvPr id="22" name="グラフィックス 21" descr="カメラ 単色塗りつぶし">
            <a:extLst>
              <a:ext uri="{FF2B5EF4-FFF2-40B4-BE49-F238E27FC236}">
                <a16:creationId xmlns:a16="http://schemas.microsoft.com/office/drawing/2014/main" id="{93EB7F1B-697B-6D5C-B57A-F62678C328C2}"/>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086779" y="5566053"/>
            <a:ext cx="360000" cy="360000"/>
          </a:xfrm>
          <a:prstGeom prst="rect">
            <a:avLst/>
          </a:prstGeom>
        </p:spPr>
      </p:pic>
      <p:sp>
        <p:nvSpPr>
          <p:cNvPr id="23" name="テキスト">
            <a:extLst>
              <a:ext uri="{FF2B5EF4-FFF2-40B4-BE49-F238E27FC236}">
                <a16:creationId xmlns:a16="http://schemas.microsoft.com/office/drawing/2014/main" id="{8AC70E0F-5E86-276C-9FEA-153838E223E6}"/>
              </a:ext>
            </a:extLst>
          </p:cNvPr>
          <p:cNvSpPr txBox="1"/>
          <p:nvPr/>
        </p:nvSpPr>
        <p:spPr>
          <a:xfrm>
            <a:off x="3784395" y="5329720"/>
            <a:ext cx="721672" cy="307777"/>
          </a:xfrm>
          <a:prstGeom prst="rect">
            <a:avLst/>
          </a:prstGeom>
          <a:noFill/>
          <a:ln w="38100">
            <a:noFill/>
          </a:ln>
        </p:spPr>
        <p:txBody>
          <a:bodyPr wrap="none" rtlCol="0">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カメラ</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A</a:t>
            </a:r>
          </a:p>
        </p:txBody>
      </p:sp>
      <p:sp>
        <p:nvSpPr>
          <p:cNvPr id="24" name="テキスト">
            <a:extLst>
              <a:ext uri="{FF2B5EF4-FFF2-40B4-BE49-F238E27FC236}">
                <a16:creationId xmlns:a16="http://schemas.microsoft.com/office/drawing/2014/main" id="{62B0976E-D144-8C95-4F68-B81F8C7DDC3C}"/>
              </a:ext>
            </a:extLst>
          </p:cNvPr>
          <p:cNvSpPr txBox="1"/>
          <p:nvPr/>
        </p:nvSpPr>
        <p:spPr>
          <a:xfrm>
            <a:off x="5904074" y="5329720"/>
            <a:ext cx="721672" cy="307777"/>
          </a:xfrm>
          <a:prstGeom prst="rect">
            <a:avLst/>
          </a:prstGeom>
          <a:noFill/>
          <a:ln w="38100">
            <a:noFill/>
          </a:ln>
        </p:spPr>
        <p:txBody>
          <a:bodyPr wrap="none" rtlCol="0">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カメラ</a:t>
            </a:r>
            <a:r>
              <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B</a:t>
            </a:r>
          </a:p>
        </p:txBody>
      </p:sp>
      <p:sp>
        <p:nvSpPr>
          <p:cNvPr id="25" name="矢印: 右 24">
            <a:extLst>
              <a:ext uri="{FF2B5EF4-FFF2-40B4-BE49-F238E27FC236}">
                <a16:creationId xmlns:a16="http://schemas.microsoft.com/office/drawing/2014/main" id="{F8F5C5BC-AE2B-8965-E12C-36DCEB46755C}"/>
              </a:ext>
            </a:extLst>
          </p:cNvPr>
          <p:cNvSpPr/>
          <p:nvPr/>
        </p:nvSpPr>
        <p:spPr>
          <a:xfrm>
            <a:off x="4575065" y="5483608"/>
            <a:ext cx="1440000" cy="540000"/>
          </a:xfrm>
          <a:prstGeom prst="rightArrow">
            <a:avLst/>
          </a:prstGeom>
          <a:solidFill>
            <a:srgbClr val="D9D9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a:extLst>
              <a:ext uri="{FF2B5EF4-FFF2-40B4-BE49-F238E27FC236}">
                <a16:creationId xmlns:a16="http://schemas.microsoft.com/office/drawing/2014/main" id="{4477E1D4-F0BF-383E-D6F6-AEADB85F13E9}"/>
              </a:ext>
            </a:extLst>
          </p:cNvPr>
          <p:cNvSpPr txBox="1"/>
          <p:nvPr/>
        </p:nvSpPr>
        <p:spPr>
          <a:xfrm>
            <a:off x="4597372" y="5592165"/>
            <a:ext cx="1215397" cy="307777"/>
          </a:xfrm>
          <a:prstGeom prst="rect">
            <a:avLst/>
          </a:prstGeom>
          <a:noFill/>
          <a:ln w="38100">
            <a:noFill/>
          </a:ln>
        </p:spPr>
        <p:txBody>
          <a:bodyPr wrap="none" rtlCol="0">
            <a:spAutoFit/>
          </a:bodyPr>
          <a:lstStyle/>
          <a:p>
            <a:r>
              <a:rPr kumimoji="1" lang="ja-JP" altLang="en-US" sz="1400" dirty="0">
                <a:solidFill>
                  <a:schemeClr val="tx1">
                    <a:lumMod val="75000"/>
                    <a:lumOff val="25000"/>
                  </a:schemeClr>
                </a:solidFill>
                <a:latin typeface="ＭＳ Ｐゴシック" panose="020B0600070205080204" pitchFamily="50" charset="-128"/>
                <a:ea typeface="ＭＳ Ｐゴシック" panose="020B0600070205080204" pitchFamily="50" charset="-128"/>
              </a:rPr>
              <a:t>滑らかに遷移</a:t>
            </a:r>
            <a:endParaRPr kumimoji="1" lang="en-US" altLang="ja-JP" sz="1400" dirty="0">
              <a:solidFill>
                <a:schemeClr val="tx1">
                  <a:lumMod val="75000"/>
                  <a:lumOff val="25000"/>
                </a:schemeClr>
              </a:solidFill>
              <a:latin typeface="ＭＳ Ｐゴシック" panose="020B0600070205080204" pitchFamily="50" charset="-128"/>
              <a:ea typeface="ＭＳ Ｐゴシック" panose="020B0600070205080204" pitchFamily="50" charset="-128"/>
            </a:endParaRPr>
          </a:p>
        </p:txBody>
      </p:sp>
      <p:pic>
        <p:nvPicPr>
          <p:cNvPr id="12" name="図 11">
            <a:extLst>
              <a:ext uri="{FF2B5EF4-FFF2-40B4-BE49-F238E27FC236}">
                <a16:creationId xmlns:a16="http://schemas.microsoft.com/office/drawing/2014/main" id="{E153DDE4-CBB8-32BE-BA9F-8E8E498245E5}"/>
              </a:ext>
            </a:extLst>
          </p:cNvPr>
          <p:cNvPicPr>
            <a:picLocks noChangeAspect="1"/>
          </p:cNvPicPr>
          <p:nvPr/>
        </p:nvPicPr>
        <p:blipFill>
          <a:blip r:embed="rId8"/>
          <a:stretch>
            <a:fillRect/>
          </a:stretch>
        </p:blipFill>
        <p:spPr>
          <a:xfrm>
            <a:off x="6844384" y="4340884"/>
            <a:ext cx="2047615" cy="2153788"/>
          </a:xfrm>
          <a:prstGeom prst="rect">
            <a:avLst/>
          </a:prstGeom>
        </p:spPr>
      </p:pic>
    </p:spTree>
    <p:extLst>
      <p:ext uri="{BB962C8B-B14F-4D97-AF65-F5344CB8AC3E}">
        <p14:creationId xmlns:p14="http://schemas.microsoft.com/office/powerpoint/2010/main" val="2438639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20000"/>
          </a:schemeClr>
        </a:solidFill>
        <a:effectLst/>
      </p:bgPr>
    </p:bg>
    <p:spTree>
      <p:nvGrpSpPr>
        <p:cNvPr id="1" name="">
          <a:extLst>
            <a:ext uri="{FF2B5EF4-FFF2-40B4-BE49-F238E27FC236}">
              <a16:creationId xmlns:a16="http://schemas.microsoft.com/office/drawing/2014/main" id="{0241F2DE-4EDA-0476-825A-02BCD5D04DD7}"/>
            </a:ext>
          </a:extLst>
        </p:cNvPr>
        <p:cNvGrpSpPr/>
        <p:nvPr/>
      </p:nvGrpSpPr>
      <p:grpSpPr>
        <a:xfrm>
          <a:off x="0" y="0"/>
          <a:ext cx="0" cy="0"/>
          <a:chOff x="0" y="0"/>
          <a:chExt cx="0" cy="0"/>
        </a:xfrm>
      </p:grpSpPr>
      <p:sp>
        <p:nvSpPr>
          <p:cNvPr id="12" name="背景">
            <a:extLst>
              <a:ext uri="{FF2B5EF4-FFF2-40B4-BE49-F238E27FC236}">
                <a16:creationId xmlns:a16="http://schemas.microsoft.com/office/drawing/2014/main" id="{C3B99DC8-7069-D1A7-9CBE-C87547D4896A}"/>
              </a:ext>
            </a:extLst>
          </p:cNvPr>
          <p:cNvSpPr/>
          <p:nvPr/>
        </p:nvSpPr>
        <p:spPr>
          <a:xfrm>
            <a:off x="0" y="4351"/>
            <a:ext cx="9144000" cy="6853649"/>
          </a:xfrm>
          <a:prstGeom prst="rect">
            <a:avLst/>
          </a:prstGeom>
          <a:solidFill>
            <a:srgbClr val="CCD5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2" name="Image" descr="グラフィカル ユーザー インターフェイス, Web サイト&#10;&#10;自動的に生成された説明" hidden="1">
            <a:extLst>
              <a:ext uri="{FF2B5EF4-FFF2-40B4-BE49-F238E27FC236}">
                <a16:creationId xmlns:a16="http://schemas.microsoft.com/office/drawing/2014/main" id="{25468B67-F366-50D6-1D88-DD11F5D6B281}"/>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4571"/>
          <a:stretch/>
        </p:blipFill>
        <p:spPr>
          <a:xfrm>
            <a:off x="-2" y="716687"/>
            <a:ext cx="9144001" cy="4986260"/>
          </a:xfrm>
          <a:prstGeom prst="rect">
            <a:avLst/>
          </a:prstGeom>
        </p:spPr>
      </p:pic>
      <p:sp>
        <p:nvSpPr>
          <p:cNvPr id="2" name="BACK">
            <a:extLst>
              <a:ext uri="{FF2B5EF4-FFF2-40B4-BE49-F238E27FC236}">
                <a16:creationId xmlns:a16="http://schemas.microsoft.com/office/drawing/2014/main" id="{C46B7A6C-C0B8-9F36-CBB9-BA1F6EBBBAE1}"/>
              </a:ext>
            </a:extLst>
          </p:cNvPr>
          <p:cNvSpPr/>
          <p:nvPr/>
        </p:nvSpPr>
        <p:spPr>
          <a:xfrm>
            <a:off x="215996" y="737943"/>
            <a:ext cx="8711323" cy="4693448"/>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ブループリント" hidden="1">
            <a:extLst>
              <a:ext uri="{FF2B5EF4-FFF2-40B4-BE49-F238E27FC236}">
                <a16:creationId xmlns:a16="http://schemas.microsoft.com/office/drawing/2014/main" id="{7230CB3B-088F-B381-F963-9D3F62223D27}"/>
              </a:ext>
            </a:extLst>
          </p:cNvPr>
          <p:cNvPicPr>
            <a:picLocks noChangeAspect="1"/>
          </p:cNvPicPr>
          <p:nvPr/>
        </p:nvPicPr>
        <p:blipFill>
          <a:blip r:embed="rId3"/>
          <a:stretch>
            <a:fillRect/>
          </a:stretch>
        </p:blipFill>
        <p:spPr>
          <a:xfrm>
            <a:off x="3888116" y="3727767"/>
            <a:ext cx="5039542" cy="1708840"/>
          </a:xfrm>
          <a:prstGeom prst="rect">
            <a:avLst/>
          </a:prstGeom>
        </p:spPr>
      </p:pic>
      <p:sp>
        <p:nvSpPr>
          <p:cNvPr id="21" name="F">
            <a:extLst>
              <a:ext uri="{FF2B5EF4-FFF2-40B4-BE49-F238E27FC236}">
                <a16:creationId xmlns:a16="http://schemas.microsoft.com/office/drawing/2014/main" id="{1CBBF31B-3ACD-703C-C198-39E0C188BC6B}"/>
              </a:ext>
            </a:extLst>
          </p:cNvPr>
          <p:cNvSpPr/>
          <p:nvPr/>
        </p:nvSpPr>
        <p:spPr>
          <a:xfrm>
            <a:off x="215998" y="5433567"/>
            <a:ext cx="8712001" cy="1206257"/>
          </a:xfrm>
          <a:prstGeom prst="rect">
            <a:avLst/>
          </a:prstGeom>
          <a:solidFill>
            <a:srgbClr val="CCD5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RF">
            <a:extLst>
              <a:ext uri="{FF2B5EF4-FFF2-40B4-BE49-F238E27FC236}">
                <a16:creationId xmlns:a16="http://schemas.microsoft.com/office/drawing/2014/main" id="{1723B204-7C1A-C4D0-CE89-5D975BDDB913}"/>
              </a:ext>
            </a:extLst>
          </p:cNvPr>
          <p:cNvSpPr/>
          <p:nvPr/>
        </p:nvSpPr>
        <p:spPr>
          <a:xfrm>
            <a:off x="8928000" y="522000"/>
            <a:ext cx="216000" cy="633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LF">
            <a:extLst>
              <a:ext uri="{FF2B5EF4-FFF2-40B4-BE49-F238E27FC236}">
                <a16:creationId xmlns:a16="http://schemas.microsoft.com/office/drawing/2014/main" id="{AC5056BF-1720-3E10-809C-422F74A80968}"/>
              </a:ext>
            </a:extLst>
          </p:cNvPr>
          <p:cNvSpPr/>
          <p:nvPr/>
        </p:nvSpPr>
        <p:spPr>
          <a:xfrm>
            <a:off x="0" y="522000"/>
            <a:ext cx="216000" cy="633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DF">
            <a:extLst>
              <a:ext uri="{FF2B5EF4-FFF2-40B4-BE49-F238E27FC236}">
                <a16:creationId xmlns:a16="http://schemas.microsoft.com/office/drawing/2014/main" id="{32BC4C00-C59F-1C58-137B-6320ABB7431B}"/>
              </a:ext>
            </a:extLst>
          </p:cNvPr>
          <p:cNvSpPr/>
          <p:nvPr/>
        </p:nvSpPr>
        <p:spPr>
          <a:xfrm>
            <a:off x="215998" y="6642000"/>
            <a:ext cx="8712000" cy="21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UF">
            <a:extLst>
              <a:ext uri="{FF2B5EF4-FFF2-40B4-BE49-F238E27FC236}">
                <a16:creationId xmlns:a16="http://schemas.microsoft.com/office/drawing/2014/main" id="{6AB620E0-2F9F-431D-C6EE-B492B0ED81F0}"/>
              </a:ext>
            </a:extLst>
          </p:cNvPr>
          <p:cNvSpPr/>
          <p:nvPr/>
        </p:nvSpPr>
        <p:spPr>
          <a:xfrm>
            <a:off x="216000" y="521943"/>
            <a:ext cx="8712000" cy="21600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tab">
            <a:extLst>
              <a:ext uri="{FF2B5EF4-FFF2-40B4-BE49-F238E27FC236}">
                <a16:creationId xmlns:a16="http://schemas.microsoft.com/office/drawing/2014/main" id="{8A9523C5-EAB1-3240-61E9-86801CED0734}"/>
              </a:ext>
            </a:extLst>
          </p:cNvPr>
          <p:cNvSpPr/>
          <p:nvPr/>
        </p:nvSpPr>
        <p:spPr>
          <a:xfrm>
            <a:off x="215998" y="259494"/>
            <a:ext cx="1296000" cy="288000"/>
          </a:xfrm>
          <a:prstGeom prst="rect">
            <a:avLst/>
          </a:prstGeom>
          <a:solidFill>
            <a:srgbClr val="3E5181"/>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表紙 </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.1P</a:t>
            </a:r>
            <a:endParaRPr kumimoji="1" lang="ja-JP" altLang="en-US" sz="1000" dirty="0">
              <a:solidFill>
                <a:schemeClr val="bg1"/>
              </a:solidFill>
              <a:latin typeface="FTT-ニューロダン DB" panose="02000700000000000000" pitchFamily="2" charset="-128"/>
              <a:ea typeface="FTT-ニューロダン DB" panose="02000700000000000000" pitchFamily="2" charset="-128"/>
            </a:endParaRPr>
          </a:p>
        </p:txBody>
      </p:sp>
      <p:sp>
        <p:nvSpPr>
          <p:cNvPr id="23" name="tab">
            <a:extLst>
              <a:ext uri="{FF2B5EF4-FFF2-40B4-BE49-F238E27FC236}">
                <a16:creationId xmlns:a16="http://schemas.microsoft.com/office/drawing/2014/main" id="{7CD4E896-76EE-B749-5D63-C2F3719EBE50}"/>
              </a:ext>
            </a:extLst>
          </p:cNvPr>
          <p:cNvSpPr/>
          <p:nvPr/>
        </p:nvSpPr>
        <p:spPr>
          <a:xfrm>
            <a:off x="1511998" y="259494"/>
            <a:ext cx="1296000" cy="288000"/>
          </a:xfrm>
          <a:prstGeom prst="rect">
            <a:avLst/>
          </a:prstGeom>
          <a:solidFill>
            <a:srgbClr val="3E5181"/>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自己紹介 </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.2P</a:t>
            </a: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3P</a:t>
            </a:r>
            <a:endParaRPr kumimoji="1" lang="ja-JP" altLang="en-US" sz="1000" dirty="0">
              <a:solidFill>
                <a:schemeClr val="bg1"/>
              </a:solidFill>
              <a:latin typeface="FTT-ニューロダン DB" panose="02000700000000000000" pitchFamily="2" charset="-128"/>
              <a:ea typeface="FTT-ニューロダン DB" panose="02000700000000000000" pitchFamily="2" charset="-128"/>
            </a:endParaRPr>
          </a:p>
        </p:txBody>
      </p:sp>
      <p:sp>
        <p:nvSpPr>
          <p:cNvPr id="24" name="tab">
            <a:extLst>
              <a:ext uri="{FF2B5EF4-FFF2-40B4-BE49-F238E27FC236}">
                <a16:creationId xmlns:a16="http://schemas.microsoft.com/office/drawing/2014/main" id="{7E3CB44A-1B5A-6BB4-9E77-6142F52F32FE}"/>
              </a:ext>
            </a:extLst>
          </p:cNvPr>
          <p:cNvSpPr/>
          <p:nvPr/>
        </p:nvSpPr>
        <p:spPr>
          <a:xfrm>
            <a:off x="2807996" y="259494"/>
            <a:ext cx="1296000" cy="288000"/>
          </a:xfrm>
          <a:prstGeom prst="rect">
            <a:avLst/>
          </a:prstGeom>
          <a:solidFill>
            <a:srgbClr val="3E5181"/>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lstStyle/>
          <a:p>
            <a:pPr algn="ct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作品紹介 </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.4P</a:t>
            </a:r>
            <a:r>
              <a:rPr kumimoji="1" lang="ja-JP" altLang="en-US" sz="1000" dirty="0">
                <a:solidFill>
                  <a:schemeClr val="bg1"/>
                </a:solidFill>
                <a:latin typeface="FTT-ニューロダン DB" panose="02000700000000000000" pitchFamily="2" charset="-128"/>
                <a:ea typeface="FTT-ニューロダン DB" panose="02000700000000000000" pitchFamily="2" charset="-128"/>
              </a:rPr>
              <a:t>～</a:t>
            </a:r>
            <a:r>
              <a:rPr kumimoji="1" lang="en-US" altLang="ja-JP" sz="1000" dirty="0">
                <a:solidFill>
                  <a:schemeClr val="bg1"/>
                </a:solidFill>
                <a:latin typeface="FTT-ニューロダン DB" panose="02000700000000000000" pitchFamily="2" charset="-128"/>
                <a:ea typeface="FTT-ニューロダン DB" panose="02000700000000000000" pitchFamily="2" charset="-128"/>
              </a:rPr>
              <a:t>8P</a:t>
            </a:r>
            <a:endParaRPr kumimoji="1" lang="ja-JP" altLang="en-US" sz="1000" dirty="0">
              <a:solidFill>
                <a:schemeClr val="bg1"/>
              </a:solidFill>
              <a:latin typeface="FTT-ニューロダン DB" panose="02000700000000000000" pitchFamily="2" charset="-128"/>
              <a:ea typeface="FTT-ニューロダン DB" panose="02000700000000000000" pitchFamily="2" charset="-128"/>
            </a:endParaRPr>
          </a:p>
        </p:txBody>
      </p:sp>
      <p:sp>
        <p:nvSpPr>
          <p:cNvPr id="26" name="tab">
            <a:extLst>
              <a:ext uri="{FF2B5EF4-FFF2-40B4-BE49-F238E27FC236}">
                <a16:creationId xmlns:a16="http://schemas.microsoft.com/office/drawing/2014/main" id="{41994E76-8D48-1145-CABA-4BEED320B123}"/>
              </a:ext>
            </a:extLst>
          </p:cNvPr>
          <p:cNvSpPr/>
          <p:nvPr/>
        </p:nvSpPr>
        <p:spPr>
          <a:xfrm>
            <a:off x="4103994" y="257318"/>
            <a:ext cx="1296000" cy="288000"/>
          </a:xfrm>
          <a:prstGeom prst="rect">
            <a:avLst/>
          </a:prstGeom>
          <a:solidFill>
            <a:srgbClr val="FFC000"/>
          </a:solidFill>
          <a:ln w="63500">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lstStyle/>
          <a:p>
            <a:pPr algn="ctr"/>
            <a:r>
              <a:rPr kumimoji="1" lang="ja-JP" altLang="en-US" sz="1000" dirty="0">
                <a:solidFill>
                  <a:srgbClr val="3E5181"/>
                </a:solidFill>
                <a:latin typeface="FTT-ニューロダン DB" panose="02000700000000000000" pitchFamily="2" charset="-128"/>
                <a:ea typeface="FTT-ニューロダン DB" panose="02000700000000000000" pitchFamily="2" charset="-128"/>
              </a:rPr>
              <a:t>あとがき </a:t>
            </a:r>
            <a:r>
              <a:rPr kumimoji="1" lang="en-US" altLang="ja-JP" sz="1000" dirty="0">
                <a:solidFill>
                  <a:srgbClr val="3E5181"/>
                </a:solidFill>
                <a:latin typeface="FTT-ニューロダン DB" panose="02000700000000000000" pitchFamily="2" charset="-128"/>
                <a:ea typeface="FTT-ニューロダン DB" panose="02000700000000000000" pitchFamily="2" charset="-128"/>
              </a:rPr>
              <a:t>.9P</a:t>
            </a:r>
            <a:r>
              <a:rPr kumimoji="1" lang="ja-JP" altLang="en-US" sz="1000" dirty="0">
                <a:solidFill>
                  <a:srgbClr val="3E5181"/>
                </a:solidFill>
                <a:latin typeface="FTT-ニューロダン DB" panose="02000700000000000000" pitchFamily="2" charset="-128"/>
                <a:ea typeface="FTT-ニューロダン DB" panose="02000700000000000000" pitchFamily="2" charset="-128"/>
              </a:rPr>
              <a:t>～</a:t>
            </a:r>
          </a:p>
        </p:txBody>
      </p:sp>
      <p:sp>
        <p:nvSpPr>
          <p:cNvPr id="27" name="btn">
            <a:extLst>
              <a:ext uri="{FF2B5EF4-FFF2-40B4-BE49-F238E27FC236}">
                <a16:creationId xmlns:a16="http://schemas.microsoft.com/office/drawing/2014/main" id="{7DA0B353-8F53-7D09-B0E7-4F8734EAC9CA}"/>
              </a:ext>
            </a:extLst>
          </p:cNvPr>
          <p:cNvSpPr/>
          <p:nvPr/>
        </p:nvSpPr>
        <p:spPr>
          <a:xfrm>
            <a:off x="8856000" y="72000"/>
            <a:ext cx="216000" cy="21600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1200" dirty="0">
                <a:latin typeface="FTT-SPロダン DB" panose="02000700000000000000" pitchFamily="2" charset="-128"/>
                <a:ea typeface="FTT-SPロダン DB" panose="02000700000000000000" pitchFamily="2" charset="-128"/>
              </a:rPr>
              <a:t>X</a:t>
            </a:r>
            <a:endParaRPr kumimoji="1" lang="ja-JP" altLang="en-US" dirty="0">
              <a:latin typeface="FTT-SPロダン DB" panose="02000700000000000000" pitchFamily="2" charset="-128"/>
              <a:ea typeface="FTT-SPロダン DB" panose="02000700000000000000" pitchFamily="2" charset="-128"/>
            </a:endParaRPr>
          </a:p>
        </p:txBody>
      </p:sp>
      <p:sp>
        <p:nvSpPr>
          <p:cNvPr id="28" name="btn">
            <a:extLst>
              <a:ext uri="{FF2B5EF4-FFF2-40B4-BE49-F238E27FC236}">
                <a16:creationId xmlns:a16="http://schemas.microsoft.com/office/drawing/2014/main" id="{D5BE4062-BC29-3972-43E0-46F932AE1548}"/>
              </a:ext>
            </a:extLst>
          </p:cNvPr>
          <p:cNvSpPr/>
          <p:nvPr/>
        </p:nvSpPr>
        <p:spPr>
          <a:xfrm>
            <a:off x="8541520" y="66386"/>
            <a:ext cx="216000" cy="216000"/>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a:latin typeface="FTT-SPロダン DB" panose="02000700000000000000" pitchFamily="2" charset="-128"/>
                <a:ea typeface="FTT-SPロダン DB" panose="02000700000000000000" pitchFamily="2" charset="-128"/>
              </a:rPr>
              <a:t>□</a:t>
            </a:r>
            <a:endParaRPr kumimoji="1" lang="ja-JP" altLang="en-US" dirty="0">
              <a:latin typeface="FTT-SPロダン DB" panose="02000700000000000000" pitchFamily="2" charset="-128"/>
              <a:ea typeface="FTT-SPロダン DB" panose="02000700000000000000" pitchFamily="2" charset="-128"/>
            </a:endParaRPr>
          </a:p>
        </p:txBody>
      </p:sp>
      <p:sp>
        <p:nvSpPr>
          <p:cNvPr id="29" name="btn">
            <a:extLst>
              <a:ext uri="{FF2B5EF4-FFF2-40B4-BE49-F238E27FC236}">
                <a16:creationId xmlns:a16="http://schemas.microsoft.com/office/drawing/2014/main" id="{04F88B70-16A5-5545-2559-307C9766EED1}"/>
              </a:ext>
            </a:extLst>
          </p:cNvPr>
          <p:cNvSpPr/>
          <p:nvPr/>
        </p:nvSpPr>
        <p:spPr>
          <a:xfrm>
            <a:off x="8227040" y="66386"/>
            <a:ext cx="216000" cy="216000"/>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a:latin typeface="FTT-SPロダン DB" panose="02000700000000000000" pitchFamily="2" charset="-128"/>
                <a:ea typeface="FTT-SPロダン DB" panose="02000700000000000000" pitchFamily="2" charset="-128"/>
              </a:rPr>
              <a:t>ー</a:t>
            </a:r>
            <a:endParaRPr kumimoji="1" lang="ja-JP" altLang="en-US" dirty="0">
              <a:latin typeface="FTT-SPロダン DB" panose="02000700000000000000" pitchFamily="2" charset="-128"/>
              <a:ea typeface="FTT-SPロダン DB" panose="02000700000000000000" pitchFamily="2" charset="-128"/>
            </a:endParaRPr>
          </a:p>
        </p:txBody>
      </p:sp>
      <p:sp>
        <p:nvSpPr>
          <p:cNvPr id="4" name="学校">
            <a:extLst>
              <a:ext uri="{FF2B5EF4-FFF2-40B4-BE49-F238E27FC236}">
                <a16:creationId xmlns:a16="http://schemas.microsoft.com/office/drawing/2014/main" id="{38FACD91-A62F-4E0C-CF05-B79B2E312132}"/>
              </a:ext>
            </a:extLst>
          </p:cNvPr>
          <p:cNvSpPr txBox="1"/>
          <p:nvPr/>
        </p:nvSpPr>
        <p:spPr>
          <a:xfrm>
            <a:off x="215997" y="5519356"/>
            <a:ext cx="4511171" cy="1015663"/>
          </a:xfrm>
          <a:prstGeom prst="rect">
            <a:avLst/>
          </a:prstGeom>
          <a:noFill/>
        </p:spPr>
        <p:txBody>
          <a:bodyPr wrap="none" rtlCol="0">
            <a:spAutoFit/>
          </a:bodyPr>
          <a:lstStyle/>
          <a:p>
            <a:r>
              <a:rPr kumimoji="1" lang="en-US" altLang="ja-JP" sz="3000" dirty="0">
                <a:latin typeface="ＭＳ Ｐゴシック" panose="020B0600070205080204" pitchFamily="50" charset="-128"/>
                <a:ea typeface="ＭＳ Ｐゴシック" panose="020B0600070205080204" pitchFamily="50" charset="-128"/>
              </a:rPr>
              <a:t>HAL</a:t>
            </a:r>
            <a:r>
              <a:rPr kumimoji="1" lang="ja-JP" altLang="en-US" sz="3000" dirty="0">
                <a:latin typeface="ＭＳ Ｐゴシック" panose="020B0600070205080204" pitchFamily="50" charset="-128"/>
                <a:ea typeface="ＭＳ Ｐゴシック" panose="020B0600070205080204" pitchFamily="50" charset="-128"/>
              </a:rPr>
              <a:t>東京</a:t>
            </a:r>
            <a:endParaRPr kumimoji="1" lang="en-US" altLang="ja-JP" sz="3000" dirty="0">
              <a:latin typeface="ＭＳ Ｐゴシック" panose="020B0600070205080204" pitchFamily="50" charset="-128"/>
              <a:ea typeface="ＭＳ Ｐゴシック" panose="020B0600070205080204" pitchFamily="50" charset="-128"/>
            </a:endParaRPr>
          </a:p>
          <a:p>
            <a:r>
              <a:rPr kumimoji="1" lang="ja-JP" altLang="en-US" sz="3000" dirty="0">
                <a:latin typeface="ＭＳ Ｐゴシック" panose="020B0600070205080204" pitchFamily="50" charset="-128"/>
                <a:ea typeface="ＭＳ Ｐゴシック" panose="020B0600070205080204" pitchFamily="50" charset="-128"/>
              </a:rPr>
              <a:t>昼間部　ゲーム４年制学科</a:t>
            </a:r>
          </a:p>
        </p:txBody>
      </p:sp>
      <p:sp>
        <p:nvSpPr>
          <p:cNvPr id="5" name="名前">
            <a:extLst>
              <a:ext uri="{FF2B5EF4-FFF2-40B4-BE49-F238E27FC236}">
                <a16:creationId xmlns:a16="http://schemas.microsoft.com/office/drawing/2014/main" id="{E460D91A-FC7D-B5A6-3016-4AEC19D74A94}"/>
              </a:ext>
            </a:extLst>
          </p:cNvPr>
          <p:cNvSpPr txBox="1"/>
          <p:nvPr/>
        </p:nvSpPr>
        <p:spPr>
          <a:xfrm>
            <a:off x="4685453" y="5499317"/>
            <a:ext cx="4241867" cy="1015663"/>
          </a:xfrm>
          <a:prstGeom prst="rect">
            <a:avLst/>
          </a:prstGeom>
          <a:noFill/>
        </p:spPr>
        <p:txBody>
          <a:bodyPr wrap="none" rtlCol="0">
            <a:spAutoFit/>
          </a:bodyPr>
          <a:lstStyle/>
          <a:p>
            <a:r>
              <a:rPr kumimoji="1" lang="ja-JP" altLang="en-US" sz="6000" dirty="0">
                <a:latin typeface="ＭＳ Ｐゴシック" panose="020B0600070205080204" pitchFamily="50" charset="-128"/>
                <a:ea typeface="ＭＳ Ｐゴシック" panose="020B0600070205080204" pitchFamily="50" charset="-128"/>
              </a:rPr>
              <a:t>向 山　陸 登</a:t>
            </a:r>
          </a:p>
        </p:txBody>
      </p:sp>
      <p:sp>
        <p:nvSpPr>
          <p:cNvPr id="7" name="制作期間" hidden="1">
            <a:extLst>
              <a:ext uri="{FF2B5EF4-FFF2-40B4-BE49-F238E27FC236}">
                <a16:creationId xmlns:a16="http://schemas.microsoft.com/office/drawing/2014/main" id="{BD9F9B8B-CBE3-5988-08E1-62E0E4CFAECF}"/>
              </a:ext>
            </a:extLst>
          </p:cNvPr>
          <p:cNvSpPr txBox="1"/>
          <p:nvPr/>
        </p:nvSpPr>
        <p:spPr>
          <a:xfrm>
            <a:off x="4397030" y="1678857"/>
            <a:ext cx="2149948" cy="553998"/>
          </a:xfrm>
          <a:prstGeom prst="rect">
            <a:avLst/>
          </a:prstGeom>
          <a:noFill/>
        </p:spPr>
        <p:txBody>
          <a:bodyPr wrap="none" rtlCol="0">
            <a:spAutoFit/>
          </a:bodyPr>
          <a:lstStyle/>
          <a:p>
            <a:r>
              <a:rPr kumimoji="1" lang="en-US" altLang="ja-JP" sz="3000" dirty="0">
                <a:solidFill>
                  <a:srgbClr val="3E5181"/>
                </a:solidFill>
                <a:latin typeface="ＭＳ Ｐゴシック" panose="020B0600070205080204" pitchFamily="50" charset="-128"/>
                <a:ea typeface="ＭＳ Ｐゴシック" panose="020B0600070205080204" pitchFamily="50" charset="-128"/>
              </a:rPr>
              <a:t>2021 - 2023</a:t>
            </a:r>
            <a:endParaRPr kumimoji="1" lang="ja-JP" altLang="en-US" sz="3000" dirty="0">
              <a:solidFill>
                <a:srgbClr val="3E5181"/>
              </a:solidFill>
              <a:latin typeface="ＭＳ Ｐゴシック" panose="020B0600070205080204" pitchFamily="50" charset="-128"/>
              <a:ea typeface="ＭＳ Ｐゴシック" panose="020B0600070205080204" pitchFamily="50" charset="-128"/>
            </a:endParaRPr>
          </a:p>
        </p:txBody>
      </p:sp>
      <p:sp>
        <p:nvSpPr>
          <p:cNvPr id="17" name="タイトル" hidden="1">
            <a:extLst>
              <a:ext uri="{FF2B5EF4-FFF2-40B4-BE49-F238E27FC236}">
                <a16:creationId xmlns:a16="http://schemas.microsoft.com/office/drawing/2014/main" id="{3866D112-706E-D999-BF5B-6E7872A60A86}"/>
              </a:ext>
            </a:extLst>
          </p:cNvPr>
          <p:cNvSpPr txBox="1"/>
          <p:nvPr/>
        </p:nvSpPr>
        <p:spPr>
          <a:xfrm>
            <a:off x="3059319" y="702632"/>
            <a:ext cx="5760000" cy="1077218"/>
          </a:xfrm>
          <a:prstGeom prst="rect">
            <a:avLst/>
          </a:prstGeom>
          <a:noFill/>
          <a:ln>
            <a:noFill/>
          </a:ln>
          <a:effectLst/>
        </p:spPr>
        <p:txBody>
          <a:bodyPr wrap="square" rtlCol="0">
            <a:spAutoFit/>
          </a:bodyPr>
          <a:lstStyle/>
          <a:p>
            <a:pPr algn="dist"/>
            <a:r>
              <a:rPr kumimoji="1" lang="en-US" altLang="ja-JP" sz="6400" dirty="0">
                <a:ln w="63500">
                  <a:solidFill>
                    <a:srgbClr val="CCD5F0"/>
                  </a:solidFill>
                </a:ln>
                <a:solidFill>
                  <a:srgbClr val="CCD5F0"/>
                </a:solidFill>
                <a:effectLst>
                  <a:innerShdw blurRad="1270000">
                    <a:srgbClr val="3E5181"/>
                  </a:innerShdw>
                </a:effectLst>
                <a:latin typeface="FTT-SPロダン EB" panose="02000900000000000000" pitchFamily="2" charset="-128"/>
                <a:ea typeface="FTT-SPロダン EB" panose="02000900000000000000" pitchFamily="2" charset="-128"/>
              </a:rPr>
              <a:t>PORTFOLIO</a:t>
            </a:r>
            <a:endParaRPr kumimoji="1" lang="ja-JP" altLang="en-US" sz="6400" dirty="0">
              <a:ln w="63500">
                <a:solidFill>
                  <a:srgbClr val="CCD5F0"/>
                </a:solidFill>
              </a:ln>
              <a:solidFill>
                <a:srgbClr val="CCD5F0"/>
              </a:solidFill>
              <a:effectLst>
                <a:innerShdw blurRad="1270000">
                  <a:srgbClr val="3E5181"/>
                </a:innerShdw>
              </a:effectLst>
              <a:latin typeface="FTT-SPロダン EB" panose="02000900000000000000" pitchFamily="2" charset="-128"/>
              <a:ea typeface="FTT-SPロダン EB" panose="02000900000000000000" pitchFamily="2" charset="-128"/>
            </a:endParaRPr>
          </a:p>
        </p:txBody>
      </p:sp>
      <p:sp>
        <p:nvSpPr>
          <p:cNvPr id="30" name="タイトル" hidden="1">
            <a:extLst>
              <a:ext uri="{FF2B5EF4-FFF2-40B4-BE49-F238E27FC236}">
                <a16:creationId xmlns:a16="http://schemas.microsoft.com/office/drawing/2014/main" id="{FA78F202-C2CF-874E-9BDC-EDAFCC168C2A}"/>
              </a:ext>
            </a:extLst>
          </p:cNvPr>
          <p:cNvSpPr txBox="1"/>
          <p:nvPr/>
        </p:nvSpPr>
        <p:spPr>
          <a:xfrm>
            <a:off x="3059319" y="702632"/>
            <a:ext cx="5760000" cy="1077218"/>
          </a:xfrm>
          <a:prstGeom prst="rect">
            <a:avLst/>
          </a:prstGeom>
          <a:noFill/>
          <a:ln>
            <a:noFill/>
          </a:ln>
          <a:effectLst/>
        </p:spPr>
        <p:txBody>
          <a:bodyPr wrap="square" rtlCol="0">
            <a:spAutoFit/>
          </a:bodyPr>
          <a:lstStyle/>
          <a:p>
            <a:pPr algn="dist"/>
            <a:r>
              <a:rPr kumimoji="1" lang="en-US" altLang="ja-JP" sz="6400" dirty="0">
                <a:ln w="25400">
                  <a:noFill/>
                </a:ln>
                <a:solidFill>
                  <a:srgbClr val="CCD5F0"/>
                </a:solidFill>
                <a:effectLst>
                  <a:outerShdw dist="25400" dir="900000" algn="t" rotWithShape="0">
                    <a:schemeClr val="bg1"/>
                  </a:outerShdw>
                </a:effectLst>
                <a:latin typeface="FTT-SPロダン EB" panose="02000900000000000000" pitchFamily="2" charset="-128"/>
                <a:ea typeface="FTT-SPロダン EB" panose="02000900000000000000" pitchFamily="2" charset="-128"/>
              </a:rPr>
              <a:t>PORTFOLIO</a:t>
            </a:r>
            <a:endParaRPr kumimoji="1" lang="ja-JP" altLang="en-US" sz="6400" dirty="0">
              <a:ln w="25400">
                <a:noFill/>
              </a:ln>
              <a:solidFill>
                <a:srgbClr val="CCD5F0"/>
              </a:solidFill>
              <a:effectLst>
                <a:outerShdw dist="25400" dir="900000" algn="t" rotWithShape="0">
                  <a:schemeClr val="bg1"/>
                </a:outerShdw>
              </a:effectLst>
              <a:latin typeface="FTT-SPロダン EB" panose="02000900000000000000" pitchFamily="2" charset="-128"/>
              <a:ea typeface="FTT-SPロダン EB" panose="02000900000000000000" pitchFamily="2" charset="-128"/>
            </a:endParaRPr>
          </a:p>
        </p:txBody>
      </p:sp>
      <p:sp>
        <p:nvSpPr>
          <p:cNvPr id="6" name="テキスト">
            <a:extLst>
              <a:ext uri="{FF2B5EF4-FFF2-40B4-BE49-F238E27FC236}">
                <a16:creationId xmlns:a16="http://schemas.microsoft.com/office/drawing/2014/main" id="{7E233465-DD4C-91AA-BA2C-F243888B213B}"/>
              </a:ext>
            </a:extLst>
          </p:cNvPr>
          <p:cNvSpPr txBox="1"/>
          <p:nvPr/>
        </p:nvSpPr>
        <p:spPr>
          <a:xfrm>
            <a:off x="215996" y="1745839"/>
            <a:ext cx="8711324" cy="2492990"/>
          </a:xfrm>
          <a:prstGeom prst="rect">
            <a:avLst/>
          </a:prstGeom>
          <a:noFill/>
          <a:ln w="38100">
            <a:noFill/>
          </a:ln>
        </p:spPr>
        <p:txBody>
          <a:bodyPr wrap="square" rtlCol="0">
            <a:spAutoFit/>
          </a:bodyPr>
          <a:lstStyle/>
          <a:p>
            <a:pPr algn="ctr"/>
            <a:r>
              <a:rPr kumimoji="1" lang="ja-JP" altLang="en-US" sz="1500" dirty="0">
                <a:solidFill>
                  <a:schemeClr val="tx1">
                    <a:lumMod val="50000"/>
                    <a:lumOff val="50000"/>
                  </a:schemeClr>
                </a:solidFill>
                <a:latin typeface="ＭＳ Ｐゴシック" panose="020B0600070205080204" pitchFamily="50" charset="-128"/>
                <a:ea typeface="ＭＳ Ｐゴシック" panose="020B0600070205080204" pitchFamily="50" charset="-128"/>
              </a:rPr>
              <a:t>お忙しいところ最後までご覧いただきありがとうございます。</a:t>
            </a:r>
            <a:endParaRPr kumimoji="1" lang="en-US" altLang="ja-JP" sz="15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endParaRPr kumimoji="1" lang="en-US" altLang="ja-JP" sz="1500" dirty="0">
              <a:solidFill>
                <a:schemeClr val="tx1">
                  <a:lumMod val="50000"/>
                  <a:lumOff val="50000"/>
                </a:schemeClr>
              </a:solidFill>
              <a:latin typeface="ＭＳ Ｐゴシック" panose="020B0600070205080204" pitchFamily="50" charset="-128"/>
              <a:ea typeface="ＭＳ Ｐゴシック" panose="020B0600070205080204" pitchFamily="50" charset="-128"/>
            </a:endParaRPr>
          </a:p>
          <a:p>
            <a:r>
              <a:rPr lang="ja-JP" altLang="en-US" sz="1400" b="0" i="0" dirty="0">
                <a:solidFill>
                  <a:schemeClr val="bg1">
                    <a:lumMod val="50000"/>
                  </a:schemeClr>
                </a:solidFill>
                <a:effectLst/>
                <a:latin typeface="ＭＳ ゴシック" panose="020B0609070205080204" pitchFamily="49" charset="-128"/>
                <a:ea typeface="ＭＳ ゴシック" panose="020B0609070205080204" pitchFamily="49" charset="-128"/>
              </a:rPr>
              <a:t>私の強みは常に向上心を持ち続けていることです。</a:t>
            </a:r>
            <a:endParaRPr lang="en-US" altLang="ja-JP" sz="1400" b="0" i="0" dirty="0">
              <a:solidFill>
                <a:schemeClr val="bg1">
                  <a:lumMod val="50000"/>
                </a:schemeClr>
              </a:solidFill>
              <a:effectLst/>
              <a:latin typeface="ＭＳ ゴシック" panose="020B0609070205080204" pitchFamily="49" charset="-128"/>
              <a:ea typeface="ＭＳ ゴシック" panose="020B0609070205080204" pitchFamily="49" charset="-128"/>
            </a:endParaRPr>
          </a:p>
          <a:p>
            <a:r>
              <a:rPr lang="ja-JP" altLang="en-US" sz="1400" b="0" i="0" dirty="0">
                <a:solidFill>
                  <a:schemeClr val="bg1">
                    <a:lumMod val="50000"/>
                  </a:schemeClr>
                </a:solidFill>
                <a:effectLst/>
                <a:latin typeface="ＭＳ ゴシック" panose="020B0609070205080204" pitchFamily="49" charset="-128"/>
                <a:ea typeface="ＭＳ ゴシック" panose="020B0609070205080204" pitchFamily="49" charset="-128"/>
              </a:rPr>
              <a:t>羽田空港で手荷物を運ぶアルバイトをはじめた当初、お客様の問い合わせが自分の担当範囲外で答えられず、心残りだったことがありました。 </a:t>
            </a:r>
            <a:endParaRPr lang="en-US" altLang="ja-JP" sz="1400" b="0" i="0" dirty="0">
              <a:solidFill>
                <a:schemeClr val="bg1">
                  <a:lumMod val="50000"/>
                </a:schemeClr>
              </a:solidFill>
              <a:effectLst/>
              <a:latin typeface="ＭＳ ゴシック" panose="020B0609070205080204" pitchFamily="49" charset="-128"/>
              <a:ea typeface="ＭＳ ゴシック" panose="020B0609070205080204" pitchFamily="49" charset="-128"/>
            </a:endParaRPr>
          </a:p>
          <a:p>
            <a:r>
              <a:rPr lang="ja-JP" altLang="en-US" sz="1400" b="0" i="0" dirty="0">
                <a:solidFill>
                  <a:schemeClr val="bg1">
                    <a:lumMod val="50000"/>
                  </a:schemeClr>
                </a:solidFill>
                <a:effectLst/>
                <a:latin typeface="ＭＳ ゴシック" panose="020B0609070205080204" pitchFamily="49" charset="-128"/>
                <a:ea typeface="ＭＳ ゴシック" panose="020B0609070205080204" pitchFamily="49" charset="-128"/>
              </a:rPr>
              <a:t>お客様の立場になって考えると担当範囲などは関係なく、どんな質問にも回答してもらえることが満足度につながると思った為、 これを機に出来る限り多く質問に対応できるよう、搭乗手続きの方法や搭乗口の場所など空港のあらゆることを時にはスタッフに教わり調べました。</a:t>
            </a:r>
            <a:endParaRPr lang="en-US" altLang="ja-JP" sz="1400" b="0" i="0" dirty="0">
              <a:solidFill>
                <a:schemeClr val="bg1">
                  <a:lumMod val="50000"/>
                </a:schemeClr>
              </a:solidFill>
              <a:effectLst/>
              <a:latin typeface="ＭＳ ゴシック" panose="020B0609070205080204" pitchFamily="49" charset="-128"/>
              <a:ea typeface="ＭＳ ゴシック" panose="020B0609070205080204" pitchFamily="49" charset="-128"/>
            </a:endParaRPr>
          </a:p>
          <a:p>
            <a:r>
              <a:rPr lang="ja-JP" altLang="en-US" sz="1400" b="0" i="0" dirty="0">
                <a:solidFill>
                  <a:schemeClr val="bg1">
                    <a:lumMod val="50000"/>
                  </a:schemeClr>
                </a:solidFill>
                <a:effectLst/>
                <a:latin typeface="ＭＳ ゴシック" panose="020B0609070205080204" pitchFamily="49" charset="-128"/>
                <a:ea typeface="ＭＳ ゴシック" panose="020B0609070205080204" pitchFamily="49" charset="-128"/>
              </a:rPr>
              <a:t>クライアントエンジニアになった際は現状に満足せずどんな時でも向上心を持ち、チームメンバーと円滑にコミュニケーションを取るためプログラム以外の業務も積極的に学び、開発が迅速に進むよう貢献したいと思います。</a:t>
            </a:r>
            <a:endParaRPr kumimoji="1" lang="en-US" altLang="ja-JP" sz="1400" dirty="0">
              <a:solidFill>
                <a:schemeClr val="bg1">
                  <a:lumMod val="50000"/>
                </a:schemeClr>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4080275755"/>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13331</TotalTime>
  <Words>1914</Words>
  <Application>Microsoft Office PowerPoint</Application>
  <PresentationFormat>画面に合わせる (4:3)</PresentationFormat>
  <Paragraphs>417</Paragraphs>
  <Slides>9</Slides>
  <Notes>0</Notes>
  <HiddenSlides>0</HiddenSlides>
  <MMClips>0</MMClips>
  <ScaleCrop>false</ScaleCrop>
  <HeadingPairs>
    <vt:vector size="6" baseType="variant">
      <vt:variant>
        <vt:lpstr>使用されているフォント</vt:lpstr>
      </vt:variant>
      <vt:variant>
        <vt:i4>10</vt:i4>
      </vt:variant>
      <vt:variant>
        <vt:lpstr>テーマ</vt:lpstr>
      </vt:variant>
      <vt:variant>
        <vt:i4>1</vt:i4>
      </vt:variant>
      <vt:variant>
        <vt:lpstr>スライド タイトル</vt:lpstr>
      </vt:variant>
      <vt:variant>
        <vt:i4>9</vt:i4>
      </vt:variant>
    </vt:vector>
  </HeadingPairs>
  <TitlesOfParts>
    <vt:vector size="20" baseType="lpstr">
      <vt:lpstr>FTT-SPロダン DB</vt:lpstr>
      <vt:lpstr>FTT-SPロダン EB</vt:lpstr>
      <vt:lpstr>FTT-ニューロダン DB</vt:lpstr>
      <vt:lpstr>Meiryo UI</vt:lpstr>
      <vt:lpstr>ＭＳ Ｐゴシック</vt:lpstr>
      <vt:lpstr>ＭＳ ゴシック</vt:lpstr>
      <vt:lpstr>瀞ノグリッチ黒体 H1</vt:lpstr>
      <vt:lpstr>Arial</vt:lpstr>
      <vt:lpstr>Calibri</vt:lpstr>
      <vt:lpstr>Calibri Light</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THS21 向山陸登</dc:creator>
  <cp:lastModifiedBy>THAT14C18743 向山陸登</cp:lastModifiedBy>
  <cp:revision>1575</cp:revision>
  <dcterms:created xsi:type="dcterms:W3CDTF">2023-07-02T11:45:03Z</dcterms:created>
  <dcterms:modified xsi:type="dcterms:W3CDTF">2024-04-23T01:40:04Z</dcterms:modified>
</cp:coreProperties>
</file>

<file path=docProps/thumbnail.jpeg>
</file>